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68"/>
  </p:notesMasterIdLst>
  <p:sldIdLst>
    <p:sldId id="300" r:id="rId3"/>
    <p:sldId id="389" r:id="rId4"/>
    <p:sldId id="415" r:id="rId5"/>
    <p:sldId id="387" r:id="rId6"/>
    <p:sldId id="417" r:id="rId7"/>
    <p:sldId id="338" r:id="rId8"/>
    <p:sldId id="349" r:id="rId9"/>
    <p:sldId id="348" r:id="rId10"/>
    <p:sldId id="346" r:id="rId11"/>
    <p:sldId id="345" r:id="rId12"/>
    <p:sldId id="347" r:id="rId13"/>
    <p:sldId id="397" r:id="rId14"/>
    <p:sldId id="398" r:id="rId15"/>
    <p:sldId id="399" r:id="rId16"/>
    <p:sldId id="400" r:id="rId17"/>
    <p:sldId id="414" r:id="rId18"/>
    <p:sldId id="401" r:id="rId19"/>
    <p:sldId id="413" r:id="rId20"/>
    <p:sldId id="402" r:id="rId21"/>
    <p:sldId id="403" r:id="rId22"/>
    <p:sldId id="404" r:id="rId23"/>
    <p:sldId id="405" r:id="rId24"/>
    <p:sldId id="406" r:id="rId25"/>
    <p:sldId id="407" r:id="rId26"/>
    <p:sldId id="408" r:id="rId27"/>
    <p:sldId id="409" r:id="rId28"/>
    <p:sldId id="410" r:id="rId29"/>
    <p:sldId id="411" r:id="rId30"/>
    <p:sldId id="412" r:id="rId31"/>
    <p:sldId id="391" r:id="rId32"/>
    <p:sldId id="342" r:id="rId33"/>
    <p:sldId id="343" r:id="rId34"/>
    <p:sldId id="344" r:id="rId35"/>
    <p:sldId id="390" r:id="rId36"/>
    <p:sldId id="418" r:id="rId37"/>
    <p:sldId id="315" r:id="rId38"/>
    <p:sldId id="350" r:id="rId39"/>
    <p:sldId id="259" r:id="rId40"/>
    <p:sldId id="324" r:id="rId41"/>
    <p:sldId id="325" r:id="rId42"/>
    <p:sldId id="326" r:id="rId43"/>
    <p:sldId id="303" r:id="rId44"/>
    <p:sldId id="304" r:id="rId45"/>
    <p:sldId id="302" r:id="rId46"/>
    <p:sldId id="305" r:id="rId47"/>
    <p:sldId id="320" r:id="rId48"/>
    <p:sldId id="322" r:id="rId49"/>
    <p:sldId id="321" r:id="rId50"/>
    <p:sldId id="317" r:id="rId51"/>
    <p:sldId id="392" r:id="rId52"/>
    <p:sldId id="394" r:id="rId53"/>
    <p:sldId id="395" r:id="rId54"/>
    <p:sldId id="327" r:id="rId55"/>
    <p:sldId id="319" r:id="rId56"/>
    <p:sldId id="328" r:id="rId57"/>
    <p:sldId id="339" r:id="rId58"/>
    <p:sldId id="330" r:id="rId59"/>
    <p:sldId id="331" r:id="rId60"/>
    <p:sldId id="332" r:id="rId61"/>
    <p:sldId id="340" r:id="rId62"/>
    <p:sldId id="341" r:id="rId63"/>
    <p:sldId id="333" r:id="rId64"/>
    <p:sldId id="334" r:id="rId65"/>
    <p:sldId id="337" r:id="rId66"/>
    <p:sldId id="318"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4E6CB45-351E-4B9D-85D3-91CC57429FE5}">
          <p14:sldIdLst>
            <p14:sldId id="300"/>
            <p14:sldId id="389"/>
            <p14:sldId id="415"/>
            <p14:sldId id="387"/>
            <p14:sldId id="417"/>
            <p14:sldId id="338"/>
            <p14:sldId id="349"/>
            <p14:sldId id="348"/>
          </p14:sldIdLst>
        </p14:section>
        <p14:section name="Preparation" id="{25F7E538-1A2D-4081-987A-F32AE2A77760}">
          <p14:sldIdLst>
            <p14:sldId id="346"/>
            <p14:sldId id="345"/>
            <p14:sldId id="347"/>
          </p14:sldIdLst>
        </p14:section>
        <p14:section name="Design Session" id="{54A6EAEC-DB0E-4CDC-A8DA-E0540F85AE06}">
          <p14:sldIdLst>
            <p14:sldId id="397"/>
            <p14:sldId id="398"/>
            <p14:sldId id="399"/>
            <p14:sldId id="400"/>
            <p14:sldId id="414"/>
            <p14:sldId id="401"/>
            <p14:sldId id="413"/>
            <p14:sldId id="402"/>
            <p14:sldId id="403"/>
            <p14:sldId id="404"/>
          </p14:sldIdLst>
        </p14:section>
        <p14:section name="Preferred solution" id="{8822FAF8-364A-437A-9695-49D4A7D7C0E5}">
          <p14:sldIdLst>
            <p14:sldId id="405"/>
            <p14:sldId id="406"/>
            <p14:sldId id="407"/>
            <p14:sldId id="408"/>
            <p14:sldId id="409"/>
            <p14:sldId id="410"/>
            <p14:sldId id="411"/>
            <p14:sldId id="412"/>
          </p14:sldIdLst>
        </p14:section>
        <p14:section name="HOL" id="{C8AC1274-3352-4039-A29A-A8974C95732C}">
          <p14:sldIdLst>
            <p14:sldId id="391"/>
          </p14:sldIdLst>
        </p14:section>
        <p14:section name="Closing" id="{D88E78EF-1260-42F2-9BF3-5E6F37E614EC}">
          <p14:sldIdLst>
            <p14:sldId id="342"/>
            <p14:sldId id="343"/>
            <p14:sldId id="344"/>
            <p14:sldId id="390"/>
            <p14:sldId id="418"/>
            <p14:sldId id="315"/>
            <p14:sldId id="350"/>
          </p14:sldIdLst>
        </p14:section>
        <p14:section name="Design Session - old scenario" id="{AAA7C0C2-9D60-4FD1-A180-7A0A73CABF98}">
          <p14:sldIdLst>
            <p14:sldId id="259"/>
            <p14:sldId id="324"/>
            <p14:sldId id="325"/>
            <p14:sldId id="326"/>
            <p14:sldId id="303"/>
            <p14:sldId id="304"/>
            <p14:sldId id="302"/>
            <p14:sldId id="305"/>
            <p14:sldId id="320"/>
            <p14:sldId id="322"/>
            <p14:sldId id="321"/>
            <p14:sldId id="317"/>
          </p14:sldIdLst>
        </p14:section>
        <p14:section name="Outcome WS 19.11.2020" id="{5DBFDEB2-4506-41E2-9738-BFF1B58605D6}">
          <p14:sldIdLst>
            <p14:sldId id="392"/>
          </p14:sldIdLst>
        </p14:section>
        <p14:section name="Outcome WS 24.11.2020" id="{E548258F-59FA-4EE5-B652-1C158348A2D8}">
          <p14:sldIdLst>
            <p14:sldId id="394"/>
          </p14:sldIdLst>
        </p14:section>
        <p14:section name="Outcome WS 03.12.2020" id="{7E6325F7-A417-484B-AC6F-DF199845B62D}">
          <p14:sldIdLst>
            <p14:sldId id="395"/>
          </p14:sldIdLst>
        </p14:section>
        <p14:section name="Preferred solution - old" id="{F25FF1AA-1610-49C0-81D8-71F144889C7E}">
          <p14:sldIdLst>
            <p14:sldId id="327"/>
            <p14:sldId id="319"/>
            <p14:sldId id="328"/>
            <p14:sldId id="339"/>
            <p14:sldId id="330"/>
            <p14:sldId id="331"/>
            <p14:sldId id="332"/>
            <p14:sldId id="340"/>
            <p14:sldId id="341"/>
            <p14:sldId id="333"/>
            <p14:sldId id="334"/>
            <p14:sldId id="337"/>
            <p14:sldId id="31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7B05"/>
    <a:srgbClr val="4A2B06"/>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3" autoAdjust="0"/>
    <p:restoredTop sz="55736" autoAdjust="0"/>
  </p:normalViewPr>
  <p:slideViewPr>
    <p:cSldViewPr snapToGrid="0">
      <p:cViewPr varScale="1">
        <p:scale>
          <a:sx n="70" d="100"/>
          <a:sy n="70" d="100"/>
        </p:scale>
        <p:origin x="2462" y="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95" d="100"/>
          <a:sy n="95" d="100"/>
        </p:scale>
        <p:origin x="4042"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821B-49FC-B8F9-3C7484722B04}"/>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821B-49FC-B8F9-3C7484722B04}"/>
              </c:ext>
            </c:extLst>
          </c:dPt>
          <c:cat>
            <c:strRef>
              <c:f>Sheet1!$A$2:$A$3</c:f>
              <c:strCache>
                <c:ptCount val="2"/>
                <c:pt idx="0">
                  <c:v>1st Qtr</c:v>
                </c:pt>
                <c:pt idx="1">
                  <c:v>2nd Qtr</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821B-49FC-B8F9-3C7484722B0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77E2-4BD3-AF5B-D053BBF3A574}"/>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77E2-4BD3-AF5B-D053BBF3A574}"/>
              </c:ext>
            </c:extLst>
          </c:dPt>
          <c:cat>
            <c:strRef>
              <c:f>Sheet1!$A$2:$A$3</c:f>
              <c:strCache>
                <c:ptCount val="2"/>
                <c:pt idx="0">
                  <c:v>1st Qtr</c:v>
                </c:pt>
                <c:pt idx="1">
                  <c:v>33</c:v>
                </c:pt>
              </c:strCache>
            </c:strRef>
          </c:cat>
          <c:val>
            <c:numRef>
              <c:f>Sheet1!$B$2:$B$3</c:f>
              <c:numCache>
                <c:formatCode>General</c:formatCode>
                <c:ptCount val="2"/>
                <c:pt idx="0">
                  <c:v>65</c:v>
                </c:pt>
                <c:pt idx="1">
                  <c:v>35</c:v>
                </c:pt>
              </c:numCache>
            </c:numRef>
          </c:val>
          <c:extLst>
            <c:ext xmlns:c16="http://schemas.microsoft.com/office/drawing/2014/chart" uri="{C3380CC4-5D6E-409C-BE32-E72D297353CC}">
              <c16:uniqueId val="{00000004-77E2-4BD3-AF5B-D053BBF3A574}"/>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EBE9-405E-B359-84480F7EF360}"/>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EBE9-405E-B359-84480F7EF360}"/>
              </c:ext>
            </c:extLst>
          </c:dPt>
          <c:cat>
            <c:strRef>
              <c:f>Sheet1!$A$2:$A$3</c:f>
              <c:strCache>
                <c:ptCount val="2"/>
                <c:pt idx="0">
                  <c:v>1st Qtr</c:v>
                </c:pt>
                <c:pt idx="1">
                  <c:v>2nd Qtr</c:v>
                </c:pt>
              </c:strCache>
            </c:strRef>
          </c:cat>
          <c:val>
            <c:numRef>
              <c:f>Sheet1!$B$2:$B$3</c:f>
              <c:numCache>
                <c:formatCode>General</c:formatCode>
                <c:ptCount val="2"/>
                <c:pt idx="0">
                  <c:v>100</c:v>
                </c:pt>
                <c:pt idx="1">
                  <c:v>0</c:v>
                </c:pt>
              </c:numCache>
            </c:numRef>
          </c:val>
          <c:extLst>
            <c:ext xmlns:c16="http://schemas.microsoft.com/office/drawing/2014/chart" uri="{C3380CC4-5D6E-409C-BE32-E72D297353CC}">
              <c16:uniqueId val="{00000004-EBE9-405E-B359-84480F7EF360}"/>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azure/dms/dms-overview"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microsoft/dotnet-apiport"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aka.ms/apiportdownload" TargetMode="External"/><Relationship Id="rId4" Type="http://schemas.openxmlformats.org/officeDocument/2006/relationships/hyperlink" Target="https://marketplace.visualstudio.com/items?itemName=ConnieYau.NETPortabilityAnalyzer"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it.ly/38kUqmP"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portal.azure.com/"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spcAft>
                <a:spcPts val="882"/>
              </a:spcAft>
              <a:buFontTx/>
              <a:buChar char="-"/>
            </a:pPr>
            <a:r>
              <a:rPr lang="en-US" sz="1200" dirty="0">
                <a:solidFill>
                  <a:schemeClr val="bg1"/>
                </a:solidFill>
              </a:rPr>
              <a:t>On-Prem, </a:t>
            </a:r>
            <a:r>
              <a:rPr lang="en-US" sz="1200" dirty="0" err="1">
                <a:solidFill>
                  <a:schemeClr val="bg1"/>
                </a:solidFill>
              </a:rPr>
              <a:t>gehostet</a:t>
            </a:r>
            <a:r>
              <a:rPr lang="en-US" sz="1200" dirty="0">
                <a:solidFill>
                  <a:schemeClr val="bg1"/>
                </a:solidFill>
              </a:rPr>
              <a:t> in dem </a:t>
            </a:r>
            <a:r>
              <a:rPr lang="en-US" sz="1200" dirty="0" err="1">
                <a:solidFill>
                  <a:schemeClr val="bg1"/>
                </a:solidFill>
              </a:rPr>
              <a:t>Verteilungszetrum</a:t>
            </a:r>
            <a:r>
              <a:rPr lang="en-US" sz="1200" dirty="0">
                <a:solidFill>
                  <a:schemeClr val="bg1"/>
                </a:solidFill>
              </a:rPr>
              <a:t>.  </a:t>
            </a:r>
          </a:p>
          <a:p>
            <a:pPr marL="171450" lvl="0" indent="-171450">
              <a:spcAft>
                <a:spcPts val="882"/>
              </a:spcAft>
              <a:buFontTx/>
              <a:buChar char="-"/>
            </a:pPr>
            <a:r>
              <a:rPr lang="en-US" sz="1200" dirty="0">
                <a:solidFill>
                  <a:schemeClr val="bg1"/>
                </a:solidFill>
              </a:rPr>
              <a:t>Web App .NET Core 2.2.207 (Support </a:t>
            </a:r>
            <a:r>
              <a:rPr lang="en-US" sz="1200" dirty="0" err="1">
                <a:solidFill>
                  <a:schemeClr val="bg1"/>
                </a:solidFill>
              </a:rPr>
              <a:t>abgelaufen</a:t>
            </a:r>
            <a:r>
              <a:rPr lang="en-US" sz="1200" dirty="0">
                <a:solidFill>
                  <a:schemeClr val="bg1"/>
                </a:solidFill>
              </a:rPr>
              <a:t> 2019, Upgrade </a:t>
            </a:r>
            <a:r>
              <a:rPr lang="en-US" sz="1200" dirty="0" err="1">
                <a:solidFill>
                  <a:schemeClr val="bg1"/>
                </a:solidFill>
              </a:rPr>
              <a:t>Versuch</a:t>
            </a:r>
            <a:r>
              <a:rPr lang="en-US" sz="1200" dirty="0">
                <a:solidFill>
                  <a:schemeClr val="bg1"/>
                </a:solidFill>
              </a:rPr>
              <a:t> </a:t>
            </a:r>
            <a:r>
              <a:rPr lang="en-US" sz="1200" dirty="0" err="1">
                <a:solidFill>
                  <a:schemeClr val="bg1"/>
                </a:solidFill>
              </a:rPr>
              <a:t>gescheitert</a:t>
            </a:r>
            <a:r>
              <a:rPr lang="en-US" sz="1200" dirty="0">
                <a:solidFill>
                  <a:schemeClr val="bg1"/>
                </a:solidFill>
              </a:rPr>
              <a:t>) auf IIS und Windows Server 2019</a:t>
            </a:r>
          </a:p>
          <a:p>
            <a:pPr marL="171450" lvl="0" indent="-171450">
              <a:spcAft>
                <a:spcPts val="882"/>
              </a:spcAft>
              <a:buFontTx/>
              <a:buChar char="-"/>
            </a:pPr>
            <a:r>
              <a:rPr lang="en-US" sz="1200" dirty="0">
                <a:solidFill>
                  <a:schemeClr val="bg1"/>
                </a:solidFill>
              </a:rPr>
              <a:t>Backend </a:t>
            </a:r>
            <a:r>
              <a:rPr lang="en-US" sz="1200" dirty="0" err="1">
                <a:solidFill>
                  <a:schemeClr val="bg1"/>
                </a:solidFill>
              </a:rPr>
              <a:t>ist</a:t>
            </a:r>
            <a:r>
              <a:rPr lang="en-US" sz="1200" dirty="0">
                <a:solidFill>
                  <a:schemeClr val="bg1"/>
                </a:solidFill>
              </a:rPr>
              <a:t> MS SQL Server 2008 R2 SP3, auf Windows Server 2008 R2 SP1.</a:t>
            </a:r>
          </a:p>
          <a:p>
            <a:pPr marL="171450" marR="0" lvl="0" indent="-171450" algn="l" defTabSz="914400" rtl="0" eaLnBrk="1" fontAlgn="auto" latinLnBrk="0" hangingPunct="1">
              <a:lnSpc>
                <a:spcPct val="100000"/>
              </a:lnSpc>
              <a:spcBef>
                <a:spcPts val="0"/>
              </a:spcBef>
              <a:spcAft>
                <a:spcPts val="882"/>
              </a:spcAft>
              <a:buClrTx/>
              <a:buSzTx/>
              <a:buFontTx/>
              <a:buChar char="-"/>
              <a:tabLst/>
              <a:defRPr/>
            </a:pPr>
            <a:r>
              <a:rPr lang="en-US" sz="1200" dirty="0">
                <a:solidFill>
                  <a:schemeClr val="bg1"/>
                </a:solidFill>
              </a:rPr>
              <a:t>Das IT-Team </a:t>
            </a:r>
            <a:r>
              <a:rPr lang="en-US" sz="1200" dirty="0" err="1">
                <a:solidFill>
                  <a:schemeClr val="bg1"/>
                </a:solidFill>
              </a:rPr>
              <a:t>besethend</a:t>
            </a:r>
            <a:r>
              <a:rPr lang="en-US" sz="1200" dirty="0">
                <a:solidFill>
                  <a:schemeClr val="bg1"/>
                </a:solidFill>
              </a:rPr>
              <a:t> </a:t>
            </a:r>
            <a:r>
              <a:rPr lang="en-US" sz="1200" dirty="0" err="1">
                <a:solidFill>
                  <a:schemeClr val="bg1"/>
                </a:solidFill>
              </a:rPr>
              <a:t>aus</a:t>
            </a:r>
            <a:r>
              <a:rPr lang="en-US" sz="1200" dirty="0">
                <a:solidFill>
                  <a:schemeClr val="bg1"/>
                </a:solidFill>
              </a:rPr>
              <a:t> 4 MA (2 Admins + 2 Developers) </a:t>
            </a:r>
            <a:r>
              <a:rPr lang="en-US" sz="1200" dirty="0" err="1">
                <a:solidFill>
                  <a:schemeClr val="bg1"/>
                </a:solidFill>
              </a:rPr>
              <a:t>sitzt</a:t>
            </a:r>
            <a:r>
              <a:rPr lang="en-US" sz="1200" dirty="0">
                <a:solidFill>
                  <a:schemeClr val="bg1"/>
                </a:solidFill>
              </a:rPr>
              <a:t> </a:t>
            </a:r>
            <a:r>
              <a:rPr lang="en-US" sz="1200" dirty="0" err="1">
                <a:solidFill>
                  <a:schemeClr val="bg1"/>
                </a:solidFill>
              </a:rPr>
              <a:t>auch</a:t>
            </a:r>
            <a:r>
              <a:rPr lang="en-US" sz="1200" dirty="0">
                <a:solidFill>
                  <a:schemeClr val="bg1"/>
                </a:solidFill>
              </a:rPr>
              <a:t> </a:t>
            </a:r>
            <a:r>
              <a:rPr lang="en-US" sz="1200" dirty="0" err="1">
                <a:solidFill>
                  <a:schemeClr val="bg1"/>
                </a:solidFill>
              </a:rPr>
              <a:t>im</a:t>
            </a:r>
            <a:r>
              <a:rPr lang="en-US" sz="1200" dirty="0">
                <a:solidFill>
                  <a:schemeClr val="bg1"/>
                </a:solidFill>
              </a:rPr>
              <a:t> </a:t>
            </a:r>
            <a:r>
              <a:rPr lang="en-US" sz="1200" dirty="0" err="1">
                <a:solidFill>
                  <a:schemeClr val="bg1"/>
                </a:solidFill>
              </a:rPr>
              <a:t>Verteilungszentrum</a:t>
            </a:r>
            <a:r>
              <a:rPr lang="en-US" sz="1200" dirty="0">
                <a:solidFill>
                  <a:schemeClr val="bg1"/>
                </a:solidFill>
              </a:rPr>
              <a:t>. </a:t>
            </a:r>
          </a:p>
          <a:p>
            <a:pPr marL="171450" marR="0" lvl="0" indent="-171450" algn="l" defTabSz="914400" rtl="0" eaLnBrk="1" fontAlgn="auto" latinLnBrk="0" hangingPunct="1">
              <a:lnSpc>
                <a:spcPct val="100000"/>
              </a:lnSpc>
              <a:spcBef>
                <a:spcPts val="0"/>
              </a:spcBef>
              <a:spcAft>
                <a:spcPts val="882"/>
              </a:spcAft>
              <a:buClrTx/>
              <a:buSzTx/>
              <a:buFontTx/>
              <a:buChar char="-"/>
              <a:tabLst/>
              <a:defRPr/>
            </a:pPr>
            <a:r>
              <a:rPr lang="en-US" sz="1200" dirty="0">
                <a:solidFill>
                  <a:schemeClr val="bg1"/>
                </a:solidFill>
              </a:rPr>
              <a:t>Die </a:t>
            </a:r>
            <a:r>
              <a:rPr lang="en-US" sz="1200" dirty="0" err="1">
                <a:solidFill>
                  <a:schemeClr val="bg1"/>
                </a:solidFill>
              </a:rPr>
              <a:t>Firma</a:t>
            </a:r>
            <a:r>
              <a:rPr lang="en-US" sz="1200" dirty="0">
                <a:solidFill>
                  <a:schemeClr val="bg1"/>
                </a:solidFill>
              </a:rPr>
              <a:t> die </a:t>
            </a:r>
            <a:r>
              <a:rPr lang="en-US" sz="1200" dirty="0" err="1">
                <a:solidFill>
                  <a:schemeClr val="bg1"/>
                </a:solidFill>
              </a:rPr>
              <a:t>die</a:t>
            </a:r>
            <a:r>
              <a:rPr lang="en-US" sz="1200" dirty="0">
                <a:solidFill>
                  <a:schemeClr val="bg1"/>
                </a:solidFill>
              </a:rPr>
              <a:t> </a:t>
            </a:r>
            <a:r>
              <a:rPr lang="en-US" sz="1200" dirty="0" err="1">
                <a:solidFill>
                  <a:schemeClr val="bg1"/>
                </a:solidFill>
              </a:rPr>
              <a:t>Lösung</a:t>
            </a:r>
            <a:r>
              <a:rPr lang="en-US" sz="1200" dirty="0">
                <a:solidFill>
                  <a:schemeClr val="bg1"/>
                </a:solidFill>
              </a:rPr>
              <a:t> </a:t>
            </a:r>
            <a:r>
              <a:rPr lang="en-US" sz="1200" dirty="0" err="1">
                <a:solidFill>
                  <a:schemeClr val="bg1"/>
                </a:solidFill>
              </a:rPr>
              <a:t>ursprünglich</a:t>
            </a:r>
            <a:r>
              <a:rPr lang="en-US" sz="1200" dirty="0">
                <a:solidFill>
                  <a:schemeClr val="bg1"/>
                </a:solidFill>
              </a:rPr>
              <a:t> </a:t>
            </a:r>
            <a:r>
              <a:rPr lang="en-US" sz="1200" dirty="0" err="1">
                <a:solidFill>
                  <a:schemeClr val="bg1"/>
                </a:solidFill>
              </a:rPr>
              <a:t>umgesetzt</a:t>
            </a:r>
            <a:r>
              <a:rPr lang="en-US" sz="1200" dirty="0">
                <a:solidFill>
                  <a:schemeClr val="bg1"/>
                </a:solidFill>
              </a:rPr>
              <a:t> hat, </a:t>
            </a:r>
            <a:r>
              <a:rPr lang="en-US" sz="1200" dirty="0" err="1">
                <a:solidFill>
                  <a:schemeClr val="bg1"/>
                </a:solidFill>
              </a:rPr>
              <a:t>gibt</a:t>
            </a:r>
            <a:r>
              <a:rPr lang="en-US" sz="1200" dirty="0">
                <a:solidFill>
                  <a:schemeClr val="bg1"/>
                </a:solidFill>
              </a:rPr>
              <a:t> es </a:t>
            </a:r>
            <a:r>
              <a:rPr lang="en-US" sz="1200" dirty="0" err="1">
                <a:solidFill>
                  <a:schemeClr val="bg1"/>
                </a:solidFill>
              </a:rPr>
              <a:t>nicht</a:t>
            </a:r>
            <a:r>
              <a:rPr lang="en-US" sz="1200" dirty="0">
                <a:solidFill>
                  <a:schemeClr val="bg1"/>
                </a:solidFill>
              </a:rPr>
              <a:t> </a:t>
            </a:r>
            <a:r>
              <a:rPr lang="en-US" sz="1200" dirty="0" err="1">
                <a:solidFill>
                  <a:schemeClr val="bg1"/>
                </a:solidFill>
              </a:rPr>
              <a:t>mehr</a:t>
            </a:r>
            <a:endParaRPr lang="en-US" sz="1200" dirty="0">
              <a:solidFill>
                <a:schemeClr val="bg1"/>
              </a:solidFill>
            </a:endParaRPr>
          </a:p>
          <a:p>
            <a:pPr marL="171450" marR="0" lvl="0" indent="-171450" algn="l" defTabSz="914400" rtl="0" eaLnBrk="1" fontAlgn="auto" latinLnBrk="0" hangingPunct="1">
              <a:lnSpc>
                <a:spcPct val="100000"/>
              </a:lnSpc>
              <a:spcBef>
                <a:spcPts val="0"/>
              </a:spcBef>
              <a:spcAft>
                <a:spcPts val="882"/>
              </a:spcAft>
              <a:buClrTx/>
              <a:buSzTx/>
              <a:buFontTx/>
              <a:buChar char="-"/>
              <a:tabLst/>
              <a:defRPr/>
            </a:pPr>
            <a:r>
              <a:rPr lang="de-DE" sz="1200" dirty="0">
                <a:solidFill>
                  <a:schemeClr val="bg1"/>
                </a:solidFill>
              </a:rPr>
              <a:t>Developer meiden Änderungen, da sie nur in der PROD Umgebung getestet werden können.</a:t>
            </a:r>
          </a:p>
          <a:p>
            <a:pPr marL="171450" marR="0" lvl="0" indent="-171450" algn="l" defTabSz="914400" rtl="0" eaLnBrk="1" fontAlgn="auto" latinLnBrk="0" hangingPunct="1">
              <a:lnSpc>
                <a:spcPct val="100000"/>
              </a:lnSpc>
              <a:spcBef>
                <a:spcPts val="0"/>
              </a:spcBef>
              <a:spcAft>
                <a:spcPts val="882"/>
              </a:spcAft>
              <a:buClrTx/>
              <a:buSzTx/>
              <a:buFontTx/>
              <a:buChar char="-"/>
              <a:tabLst/>
              <a:defRPr/>
            </a:pPr>
            <a:r>
              <a:rPr lang="de-DE" sz="1200" dirty="0" err="1">
                <a:solidFill>
                  <a:schemeClr val="bg1"/>
                </a:solidFill>
              </a:rPr>
              <a:t>Dieployment</a:t>
            </a:r>
            <a:r>
              <a:rPr lang="de-DE" sz="1200" dirty="0">
                <a:solidFill>
                  <a:schemeClr val="bg1"/>
                </a:solidFill>
              </a:rPr>
              <a:t> Nachts über VS direkt zu PROD -&gt; menschliche Fehler mit </a:t>
            </a:r>
            <a:r>
              <a:rPr lang="de-DE" sz="1200" dirty="0" err="1">
                <a:solidFill>
                  <a:schemeClr val="bg1"/>
                </a:solidFill>
              </a:rPr>
              <a:t>Betreibsauswirkungen</a:t>
            </a:r>
            <a:r>
              <a:rPr lang="de-DE" sz="1200" dirty="0">
                <a:solidFill>
                  <a:schemeClr val="bg1"/>
                </a:solidFill>
              </a:rPr>
              <a:t> + Belastung des Teams</a:t>
            </a:r>
            <a:endParaRPr lang="en-US" sz="1200" dirty="0">
              <a:solidFill>
                <a:schemeClr val="bg1"/>
              </a:solidFill>
            </a:endParaRPr>
          </a:p>
          <a:p>
            <a:pPr marL="171450" marR="0" lvl="0" indent="-171450" algn="l" defTabSz="914400" rtl="0" eaLnBrk="1" fontAlgn="auto" latinLnBrk="0" hangingPunct="1">
              <a:lnSpc>
                <a:spcPct val="100000"/>
              </a:lnSpc>
              <a:spcBef>
                <a:spcPts val="0"/>
              </a:spcBef>
              <a:spcAft>
                <a:spcPts val="882"/>
              </a:spcAft>
              <a:buClrTx/>
              <a:buSzTx/>
              <a:buFontTx/>
              <a:buChar char="-"/>
              <a:tabLst/>
              <a:defRPr/>
            </a:pPr>
            <a:r>
              <a:rPr lang="en-US" sz="1200" dirty="0" err="1">
                <a:solidFill>
                  <a:schemeClr val="bg1"/>
                </a:solidFill>
              </a:rPr>
              <a:t>Technischer</a:t>
            </a:r>
            <a:r>
              <a:rPr lang="en-US" sz="1200" dirty="0">
                <a:solidFill>
                  <a:schemeClr val="bg1"/>
                </a:solidFill>
              </a:rPr>
              <a:t> Support </a:t>
            </a:r>
            <a:r>
              <a:rPr lang="en-US" sz="1200" dirty="0" err="1">
                <a:solidFill>
                  <a:schemeClr val="bg1"/>
                </a:solidFill>
              </a:rPr>
              <a:t>ist</a:t>
            </a:r>
            <a:r>
              <a:rPr lang="en-US" sz="1200" dirty="0">
                <a:solidFill>
                  <a:schemeClr val="bg1"/>
                </a:solidFill>
              </a:rPr>
              <a:t> </a:t>
            </a:r>
            <a:r>
              <a:rPr lang="en-US" sz="1200" dirty="0" err="1">
                <a:solidFill>
                  <a:schemeClr val="bg1"/>
                </a:solidFill>
              </a:rPr>
              <a:t>nach</a:t>
            </a:r>
            <a:r>
              <a:rPr lang="en-US" sz="1200" dirty="0">
                <a:solidFill>
                  <a:schemeClr val="bg1"/>
                </a:solidFill>
              </a:rPr>
              <a:t> </a:t>
            </a:r>
            <a:r>
              <a:rPr lang="en-US" sz="1200" dirty="0" err="1">
                <a:solidFill>
                  <a:schemeClr val="bg1"/>
                </a:solidFill>
              </a:rPr>
              <a:t>Indonesien</a:t>
            </a:r>
            <a:r>
              <a:rPr lang="en-US" sz="1200" dirty="0">
                <a:solidFill>
                  <a:schemeClr val="bg1"/>
                </a:solidFill>
              </a:rPr>
              <a:t> </a:t>
            </a:r>
            <a:r>
              <a:rPr lang="en-US" sz="1200" dirty="0" err="1">
                <a:solidFill>
                  <a:schemeClr val="bg1"/>
                </a:solidFill>
              </a:rPr>
              <a:t>outgesorced</a:t>
            </a:r>
            <a:r>
              <a:rPr lang="en-US" sz="1200" dirty="0">
                <a:solidFill>
                  <a:schemeClr val="bg1"/>
                </a:solidFill>
              </a:rPr>
              <a:t> </a:t>
            </a:r>
            <a:r>
              <a:rPr lang="en-US" sz="1200" dirty="0" err="1">
                <a:solidFill>
                  <a:schemeClr val="bg1"/>
                </a:solidFill>
              </a:rPr>
              <a:t>worden</a:t>
            </a:r>
            <a:endParaRPr lang="en-US" sz="1200" dirty="0">
              <a:solidFill>
                <a:schemeClr val="bg1"/>
              </a:solidFill>
            </a:endParaRPr>
          </a:p>
          <a:p>
            <a:pPr marL="171450" marR="0" lvl="0" indent="-171450" algn="l" defTabSz="914400" rtl="0" eaLnBrk="1" fontAlgn="auto" latinLnBrk="0" hangingPunct="1">
              <a:lnSpc>
                <a:spcPct val="100000"/>
              </a:lnSpc>
              <a:spcBef>
                <a:spcPts val="0"/>
              </a:spcBef>
              <a:spcAft>
                <a:spcPts val="882"/>
              </a:spcAft>
              <a:buClrTx/>
              <a:buSzTx/>
              <a:buFontTx/>
              <a:buChar char="-"/>
              <a:tabLst/>
              <a:defRPr/>
            </a:pPr>
            <a:r>
              <a:rPr lang="de-DE" sz="1200" dirty="0">
                <a:solidFill>
                  <a:schemeClr val="bg1"/>
                </a:solidFill>
              </a:rPr>
              <a:t>Marketing Investitionen geplant, um den Umsatz zu steigern.</a:t>
            </a:r>
          </a:p>
          <a:p>
            <a:pPr marL="171450" marR="0" lvl="0" indent="-171450" algn="l" defTabSz="914400" rtl="0" eaLnBrk="1" fontAlgn="auto" latinLnBrk="0" hangingPunct="1">
              <a:lnSpc>
                <a:spcPct val="100000"/>
              </a:lnSpc>
              <a:spcBef>
                <a:spcPts val="0"/>
              </a:spcBef>
              <a:spcAft>
                <a:spcPts val="882"/>
              </a:spcAft>
              <a:buClrTx/>
              <a:buSzTx/>
              <a:buFontTx/>
              <a:buChar char="-"/>
              <a:tabLst/>
              <a:defRPr/>
            </a:pPr>
            <a:r>
              <a:rPr lang="en-US" sz="1200" dirty="0" err="1">
                <a:solidFill>
                  <a:schemeClr val="bg1"/>
                </a:solidFill>
              </a:rPr>
              <a:t>Allerdings</a:t>
            </a:r>
            <a:r>
              <a:rPr lang="en-US" sz="1200" dirty="0">
                <a:solidFill>
                  <a:schemeClr val="bg1"/>
                </a:solidFill>
              </a:rPr>
              <a:t> </a:t>
            </a:r>
            <a:r>
              <a:rPr lang="en-US" sz="1200" dirty="0" err="1">
                <a:solidFill>
                  <a:schemeClr val="bg1"/>
                </a:solidFill>
              </a:rPr>
              <a:t>seit</a:t>
            </a:r>
            <a:r>
              <a:rPr lang="en-US" sz="1200" dirty="0">
                <a:solidFill>
                  <a:schemeClr val="bg1"/>
                </a:solidFill>
              </a:rPr>
              <a:t> Covid-19 </a:t>
            </a:r>
            <a:r>
              <a:rPr lang="en-US" sz="1200" dirty="0" err="1">
                <a:solidFill>
                  <a:schemeClr val="bg1"/>
                </a:solidFill>
              </a:rPr>
              <a:t>Performanzprobleme</a:t>
            </a:r>
            <a:r>
              <a:rPr lang="en-US" sz="1200" dirty="0">
                <a:solidFill>
                  <a:schemeClr val="bg1"/>
                </a:solidFill>
              </a:rPr>
              <a:t> </a:t>
            </a:r>
            <a:r>
              <a:rPr lang="en-US" sz="1200" dirty="0" err="1">
                <a:solidFill>
                  <a:schemeClr val="bg1"/>
                </a:solidFill>
              </a:rPr>
              <a:t>mit</a:t>
            </a:r>
            <a:r>
              <a:rPr lang="en-US" sz="1200" dirty="0">
                <a:solidFill>
                  <a:schemeClr val="bg1"/>
                </a:solidFill>
              </a:rPr>
              <a:t> der SW, </a:t>
            </a:r>
            <a:r>
              <a:rPr lang="en-US" sz="1200" dirty="0" err="1">
                <a:solidFill>
                  <a:schemeClr val="bg1"/>
                </a:solidFill>
              </a:rPr>
              <a:t>daher</a:t>
            </a:r>
            <a:r>
              <a:rPr lang="en-US" sz="1200" dirty="0">
                <a:solidFill>
                  <a:schemeClr val="bg1"/>
                </a:solidFill>
              </a:rPr>
              <a:t> </a:t>
            </a:r>
            <a:r>
              <a:rPr lang="en-US" sz="1200" dirty="0" err="1">
                <a:solidFill>
                  <a:schemeClr val="bg1"/>
                </a:solidFill>
              </a:rPr>
              <a:t>Investitionen</a:t>
            </a:r>
            <a:r>
              <a:rPr lang="en-US" sz="1200" dirty="0">
                <a:solidFill>
                  <a:schemeClr val="bg1"/>
                </a:solidFill>
              </a:rPr>
              <a:t> </a:t>
            </a:r>
            <a:r>
              <a:rPr lang="en-US" sz="1200" dirty="0" err="1">
                <a:solidFill>
                  <a:schemeClr val="bg1"/>
                </a:solidFill>
              </a:rPr>
              <a:t>zurückgestellt</a:t>
            </a:r>
            <a:r>
              <a:rPr lang="en-US" sz="1200" dirty="0">
                <a:solidFill>
                  <a:schemeClr val="bg1"/>
                </a:solidFill>
              </a:rPr>
              <a:t>!</a:t>
            </a:r>
          </a:p>
          <a:p>
            <a:pPr marL="171450" marR="0" lvl="0" indent="-171450" algn="l" defTabSz="914400" rtl="0" eaLnBrk="1" fontAlgn="auto" latinLnBrk="0" hangingPunct="1">
              <a:lnSpc>
                <a:spcPct val="100000"/>
              </a:lnSpc>
              <a:spcBef>
                <a:spcPts val="0"/>
              </a:spcBef>
              <a:spcAft>
                <a:spcPts val="882"/>
              </a:spcAft>
              <a:buClrTx/>
              <a:buSzTx/>
              <a:buFontTx/>
              <a:buChar char="-"/>
              <a:tabLst/>
              <a:defRPr/>
            </a:pPr>
            <a:r>
              <a:rPr lang="de-DE" sz="1200" dirty="0">
                <a:solidFill>
                  <a:schemeClr val="bg1"/>
                </a:solidFill>
              </a:rPr>
              <a:t>Betriebskosten für Hardware, Wartung, Updates und Lizenzen reduzieren.</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u="sng" dirty="0"/>
              <a:t>https://github.com/microsoft/MCW-App-modernization/blob/master/Whiteboard%20design%20session/WDS%20student%20guide%20-%20App%20modernization.md</a:t>
            </a:r>
            <a:br>
              <a:rPr lang="de-DE" sz="1200" u="sng" dirty="0"/>
            </a:br>
            <a:endParaRPr lang="de-DE" sz="1200"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800" u="sng" dirty="0"/>
              <a:t>Trainer Guide:</a:t>
            </a:r>
            <a:br>
              <a:rPr lang="de-DE" sz="800" u="sng" dirty="0"/>
            </a:br>
            <a:r>
              <a:rPr lang="de-DE" sz="800" u="sng" dirty="0"/>
              <a:t>https://github.com/microsoft/MCW-App-modernization/blob/master/Whiteboard%20design%20session/WDS%20trainer%20guide%20-%20App%20modernization.md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1678508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Who should you present this solution to? Who is your target customer audience? Who are the decision-makers?</a:t>
            </a:r>
          </a:p>
          <a:p>
            <a:r>
              <a:rPr lang="en-US" dirty="0"/>
              <a:t>  - Business- + </a:t>
            </a:r>
            <a:r>
              <a:rPr lang="en-US" dirty="0" err="1"/>
              <a:t>Technologie</a:t>
            </a:r>
            <a:r>
              <a:rPr lang="en-US" dirty="0"/>
              <a:t>- </a:t>
            </a:r>
            <a:r>
              <a:rPr lang="en-US" dirty="0" err="1"/>
              <a:t>Entscheidungsträger</a:t>
            </a:r>
            <a:r>
              <a:rPr lang="en-US" dirty="0"/>
              <a:t>. In der Regel </a:t>
            </a:r>
            <a:r>
              <a:rPr lang="en-US" dirty="0" err="1"/>
              <a:t>Geschäftsführung</a:t>
            </a:r>
            <a:r>
              <a:rPr lang="en-US" dirty="0"/>
              <a:t> +der </a:t>
            </a:r>
            <a:r>
              <a:rPr lang="en-US" dirty="0" err="1"/>
              <a:t>leitende</a:t>
            </a:r>
            <a:r>
              <a:rPr lang="en-US" dirty="0"/>
              <a:t> MA. </a:t>
            </a:r>
            <a:r>
              <a:rPr lang="en-US" dirty="0" err="1"/>
              <a:t>Selten</a:t>
            </a:r>
            <a:r>
              <a:rPr lang="en-US" dirty="0"/>
              <a:t> Developer die dan </a:t>
            </a:r>
            <a:r>
              <a:rPr lang="en-US" dirty="0" err="1"/>
              <a:t>nach</a:t>
            </a:r>
            <a:r>
              <a:rPr lang="en-US" dirty="0"/>
              <a:t> </a:t>
            </a:r>
            <a:r>
              <a:rPr lang="en-US" dirty="0" err="1"/>
              <a:t>oben</a:t>
            </a:r>
            <a:r>
              <a:rPr lang="en-US" dirty="0"/>
              <a:t> </a:t>
            </a:r>
            <a:r>
              <a:rPr lang="en-US" dirty="0" err="1"/>
              <a:t>weiter</a:t>
            </a:r>
            <a:r>
              <a:rPr lang="en-US" dirty="0"/>
              <a:t> </a:t>
            </a:r>
            <a:r>
              <a:rPr lang="en-US" dirty="0" err="1"/>
              <a:t>berichten</a:t>
            </a:r>
            <a:endParaRPr lang="en-US" dirty="0"/>
          </a:p>
          <a:p>
            <a:r>
              <a:rPr lang="en-US" dirty="0"/>
              <a:t>  - Daher </a:t>
            </a:r>
            <a:r>
              <a:rPr lang="en-US" dirty="0" err="1"/>
              <a:t>Fokus</a:t>
            </a:r>
            <a:r>
              <a:rPr lang="en-US" dirty="0"/>
              <a:t> auf </a:t>
            </a:r>
            <a:r>
              <a:rPr lang="en-US" dirty="0" err="1"/>
              <a:t>Businessvorteile</a:t>
            </a:r>
            <a:r>
              <a:rPr lang="en-US" dirty="0"/>
              <a:t> und </a:t>
            </a:r>
            <a:r>
              <a:rPr lang="en-US" dirty="0" err="1"/>
              <a:t>Kostenersparnis</a:t>
            </a:r>
            <a:r>
              <a:rPr lang="en-US" dirty="0"/>
              <a:t> </a:t>
            </a:r>
            <a:r>
              <a:rPr lang="en-US" dirty="0" err="1"/>
              <a:t>setzen</a:t>
            </a:r>
            <a:r>
              <a:rPr lang="en-US" dirty="0"/>
              <a:t>.</a:t>
            </a:r>
          </a:p>
          <a:p>
            <a:r>
              <a:rPr lang="en-US" dirty="0"/>
              <a:t>2. What customer business needs do you need to address with your solution?</a:t>
            </a:r>
          </a:p>
          <a:p>
            <a:r>
              <a:rPr lang="en-US" dirty="0"/>
              <a:t>  - </a:t>
            </a:r>
            <a:r>
              <a:rPr lang="en-US" dirty="0" err="1"/>
              <a:t>Skalierbarkeit</a:t>
            </a:r>
            <a:r>
              <a:rPr lang="en-US" dirty="0"/>
              <a:t>, </a:t>
            </a:r>
            <a:r>
              <a:rPr lang="en-US" dirty="0" err="1"/>
              <a:t>Kosten</a:t>
            </a:r>
            <a:r>
              <a:rPr lang="en-US" dirty="0"/>
              <a:t> (</a:t>
            </a:r>
            <a:r>
              <a:rPr lang="en-US" dirty="0" err="1"/>
              <a:t>Betreib</a:t>
            </a:r>
            <a:r>
              <a:rPr lang="en-US" dirty="0"/>
              <a:t> + </a:t>
            </a:r>
            <a:r>
              <a:rPr lang="en-US" dirty="0" err="1"/>
              <a:t>Erweiterbarkeit</a:t>
            </a:r>
            <a:r>
              <a:rPr lang="en-US" dirty="0"/>
              <a:t>), </a:t>
            </a:r>
            <a:r>
              <a:rPr lang="en-US" dirty="0" err="1"/>
              <a:t>Ausfallsicherheit</a:t>
            </a:r>
            <a:r>
              <a:rPr lang="en-US" dirty="0"/>
              <a:t>/</a:t>
            </a:r>
            <a:r>
              <a:rPr lang="en-US" dirty="0" err="1"/>
              <a:t>Fehlerminimierung</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that you can draw inspiration from. You will find this diagram within the learner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4078158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The solution begins with assessing Parts Unlimited's E-Commerce application with App Service Migration Assistant. Once the assessment succeeds, Parts Unlimited can move to migrate their e-commerce site to an App Service with the App Service Migration Assistant's help. In the case of Parts Unlimited, despite their fears of using an EoL (End-of-Life) .NET Core version, the assessment does not show any blockers. After having App Service Migration Assistant provision an App Service and migrating their application Parts, Unlimited is happy having the front-end moved to the cloud.</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The next step is to migrate Parts Unlimited's SQL Server 2008 R2 database to Azure SQL Database using the Azure Database Migration Service (DMS). Using the Data Migration Assistant (DMA) assessment, Parts Unlimited determines that they can migrate into a fully-managed SQL Database service in Azure. The assessment revealed no compatibility issues or unsupported features that would prevent them from using Azure SQL Database.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For order processing, Parts Unlimited will modify its e-commerce site to submit order jobs into an Azure Storage Queue. The code change will be minimal. An Azure Function will be implemented to take the jobs from the queue and process orders, create PDF invoices for each order, and finally upload invoices into an Azure Storage Blob to be served to customers through the e-commerce site directly from blobs using SAS links.</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For DevOps, Parts Unlimited will use a git repository on GitHub to host its codebase. A CI/CD pipeline will be hosted on top of GitHub Actions building and deploying the solution to a staging deployment slot in the Azure App Service. Parts Unlimited can swap slots once they are happy with the changes deployed to staging.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sz="1100" dirty="0">
                <a:effectLst/>
                <a:latin typeface="Calibri" panose="020F0502020204030204" pitchFamily="34" charset="0"/>
                <a:ea typeface="Calibri" panose="020F0502020204030204" pitchFamily="34" charset="0"/>
                <a:cs typeface="Times New Roman" panose="02020603050405020304" pitchFamily="18" charset="0"/>
              </a:rPr>
              <a:t>Sich selbst und daenet kurz vorstellen</a:t>
            </a:r>
          </a:p>
          <a:p>
            <a:pPr marL="171450" indent="-171450">
              <a:buFontTx/>
              <a:buChar char="-"/>
            </a:pPr>
            <a:endParaRPr lang="en-US" dirty="0"/>
          </a:p>
          <a:p>
            <a:pPr marL="171450" indent="-171450">
              <a:buFontTx/>
              <a:buChar char="-"/>
            </a:pPr>
            <a:r>
              <a:rPr lang="en-US" dirty="0"/>
              <a:t>MS Partner, sitz in Frankfurt, ca. 15 MA, </a:t>
            </a:r>
            <a:r>
              <a:rPr lang="en-US" dirty="0" err="1"/>
              <a:t>gegründet</a:t>
            </a:r>
            <a:r>
              <a:rPr lang="en-US" dirty="0"/>
              <a:t>  Ende 90-ger</a:t>
            </a:r>
          </a:p>
          <a:p>
            <a:pPr marL="171450" indent="-171450">
              <a:buFontTx/>
              <a:buChar char="-"/>
            </a:pPr>
            <a:r>
              <a:rPr lang="en-US" dirty="0" err="1"/>
              <a:t>Maßgeschneiderte</a:t>
            </a:r>
            <a:r>
              <a:rPr lang="en-US" dirty="0"/>
              <a:t> SW </a:t>
            </a:r>
            <a:r>
              <a:rPr lang="en-US" dirty="0" err="1"/>
              <a:t>Lösungen</a:t>
            </a:r>
            <a:r>
              <a:rPr lang="en-US" dirty="0"/>
              <a:t> in MS </a:t>
            </a:r>
            <a:r>
              <a:rPr lang="en-US" dirty="0" err="1"/>
              <a:t>Umfeld</a:t>
            </a:r>
            <a:endParaRPr lang="en-US" dirty="0"/>
          </a:p>
          <a:p>
            <a:pPr marL="171450" indent="-171450">
              <a:buFontTx/>
              <a:buChar char="-"/>
            </a:pPr>
            <a:r>
              <a:rPr lang="en-US" dirty="0"/>
              <a:t>Sehr </a:t>
            </a:r>
            <a:r>
              <a:rPr lang="en-US" dirty="0" err="1"/>
              <a:t>viele</a:t>
            </a:r>
            <a:r>
              <a:rPr lang="en-US" dirty="0"/>
              <a:t> Cloud </a:t>
            </a:r>
            <a:r>
              <a:rPr lang="en-US" dirty="0" err="1"/>
              <a:t>Projekte</a:t>
            </a:r>
            <a:endParaRPr lang="en-US" dirty="0"/>
          </a:p>
          <a:p>
            <a:pPr marL="171450" indent="-171450">
              <a:buFontTx/>
              <a:buChar char="-"/>
            </a:pPr>
            <a:r>
              <a:rPr lang="en-US" dirty="0" err="1"/>
              <a:t>Neben</a:t>
            </a:r>
            <a:r>
              <a:rPr lang="en-US" dirty="0"/>
              <a:t> Modernization </a:t>
            </a:r>
            <a:r>
              <a:rPr lang="en-US" dirty="0" err="1"/>
              <a:t>Projekten</a:t>
            </a:r>
            <a:r>
              <a:rPr lang="en-US" dirty="0"/>
              <a:t> tun </a:t>
            </a:r>
            <a:r>
              <a:rPr lang="en-US" dirty="0" err="1"/>
              <a:t>wir</a:t>
            </a:r>
            <a:r>
              <a:rPr lang="en-US" dirty="0"/>
              <a:t> </a:t>
            </a:r>
            <a:r>
              <a:rPr lang="en-US" dirty="0" err="1"/>
              <a:t>natürlich</a:t>
            </a:r>
            <a:r>
              <a:rPr lang="en-US" dirty="0"/>
              <a:t> die SW </a:t>
            </a:r>
            <a:r>
              <a:rPr lang="en-US" dirty="0" err="1"/>
              <a:t>Lösungen</a:t>
            </a:r>
            <a:r>
              <a:rPr lang="en-US" dirty="0"/>
              <a:t> von </a:t>
            </a:r>
            <a:r>
              <a:rPr lang="en-US" dirty="0" err="1"/>
              <a:t>Anfang</a:t>
            </a:r>
            <a:r>
              <a:rPr lang="en-US" dirty="0"/>
              <a:t> an </a:t>
            </a:r>
            <a:r>
              <a:rPr lang="en-US" dirty="0" err="1"/>
              <a:t>designen</a:t>
            </a:r>
            <a:r>
              <a:rPr lang="en-US" dirty="0"/>
              <a:t> und </a:t>
            </a:r>
            <a:r>
              <a:rPr lang="en-US" dirty="0" err="1"/>
              <a:t>umsetzen</a:t>
            </a:r>
            <a:endParaRPr lang="en-US" dirty="0"/>
          </a:p>
          <a:p>
            <a:pPr marL="171450" indent="-171450">
              <a:buFontTx/>
              <a:buChar char="-"/>
            </a:pPr>
            <a:r>
              <a:rPr lang="en-US" dirty="0" err="1"/>
              <a:t>Neben</a:t>
            </a:r>
            <a:r>
              <a:rPr lang="en-US" dirty="0"/>
              <a:t> </a:t>
            </a:r>
            <a:r>
              <a:rPr lang="en-US" dirty="0" err="1"/>
              <a:t>klassischn</a:t>
            </a:r>
            <a:r>
              <a:rPr lang="en-US" dirty="0"/>
              <a:t> Server-Client </a:t>
            </a:r>
            <a:r>
              <a:rPr lang="en-US" dirty="0" err="1"/>
              <a:t>Anwendungen</a:t>
            </a:r>
            <a:r>
              <a:rPr lang="en-US" dirty="0"/>
              <a:t> </a:t>
            </a:r>
            <a:r>
              <a:rPr lang="en-US" dirty="0" err="1"/>
              <a:t>auch</a:t>
            </a:r>
            <a:r>
              <a:rPr lang="en-US" dirty="0"/>
              <a:t> </a:t>
            </a:r>
            <a:r>
              <a:rPr lang="en-US" dirty="0" err="1"/>
              <a:t>viele</a:t>
            </a:r>
            <a:r>
              <a:rPr lang="en-US" dirty="0"/>
              <a:t> System Integration </a:t>
            </a:r>
            <a:r>
              <a:rPr lang="en-US" dirty="0" err="1"/>
              <a:t>Projekte</a:t>
            </a:r>
            <a:r>
              <a:rPr lang="en-US" dirty="0"/>
              <a:t>, IoT </a:t>
            </a:r>
            <a:r>
              <a:rPr lang="en-US" dirty="0" err="1"/>
              <a:t>aber</a:t>
            </a:r>
            <a:r>
              <a:rPr lang="en-US" dirty="0"/>
              <a:t> </a:t>
            </a:r>
            <a:r>
              <a:rPr lang="en-US" dirty="0" err="1"/>
              <a:t>auch</a:t>
            </a:r>
            <a:r>
              <a:rPr lang="en-US" dirty="0"/>
              <a:t> </a:t>
            </a:r>
            <a:r>
              <a:rPr lang="en-US" dirty="0" err="1"/>
              <a:t>Projekte</a:t>
            </a:r>
            <a:r>
              <a:rPr lang="en-US" dirty="0"/>
              <a:t> die in die </a:t>
            </a:r>
            <a:r>
              <a:rPr lang="en-US" dirty="0" err="1"/>
              <a:t>Richtung</a:t>
            </a:r>
            <a:r>
              <a:rPr lang="en-US" dirty="0"/>
              <a:t> KI </a:t>
            </a:r>
            <a:r>
              <a:rPr lang="en-US" dirty="0" err="1"/>
              <a:t>gehen</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7543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24292E"/>
                </a:solidFill>
                <a:effectLst/>
                <a:latin typeface="-apple-system"/>
              </a:rPr>
              <a:t>Azure App Service is the best solution for running ASP.NET web apps on Azure. </a:t>
            </a:r>
            <a:r>
              <a:rPr lang="en-US" b="1" i="0" dirty="0">
                <a:solidFill>
                  <a:srgbClr val="24292E"/>
                </a:solidFill>
                <a:effectLst/>
                <a:latin typeface="-apple-system"/>
              </a:rPr>
              <a:t>The App Service Migration Assistant</a:t>
            </a:r>
            <a:r>
              <a:rPr lang="en-US" b="0" i="0" dirty="0">
                <a:solidFill>
                  <a:srgbClr val="24292E"/>
                </a:solidFill>
                <a:effectLst/>
                <a:latin typeface="-apple-system"/>
              </a:rPr>
              <a:t> can be used to assess whether their apps have dependencies on unsupported features on Azure App Service. App Service Migration Assistant can run readiness checks and get potential remediation steps for common issues. The assistant provides step-by-step guidance for moving a web app to App Service. Parts Unlimited can use Azure Migrate to consolidate all assessment and migration projects.</a:t>
            </a:r>
          </a:p>
          <a:p>
            <a:pPr marL="171450" indent="-171450">
              <a:buFontTx/>
              <a:buChar char="-"/>
            </a:pPr>
            <a:r>
              <a:rPr lang="en-US" b="0" i="0" dirty="0">
                <a:solidFill>
                  <a:srgbClr val="24292E"/>
                </a:solidFill>
                <a:effectLst/>
                <a:latin typeface="-apple-system"/>
              </a:rPr>
              <a:t>The database migration should be handled using the </a:t>
            </a:r>
            <a:r>
              <a:rPr lang="en-US" b="1" i="0" u="none" strike="noStrike" dirty="0">
                <a:effectLst/>
                <a:latin typeface="-apple-system"/>
                <a:hlinkClick r:id="rId3"/>
              </a:rPr>
              <a:t>Azure Database Migration Service's</a:t>
            </a:r>
            <a:r>
              <a:rPr lang="en-US" b="1" i="0" dirty="0">
                <a:solidFill>
                  <a:srgbClr val="24292E"/>
                </a:solidFill>
                <a:effectLst/>
                <a:latin typeface="-apple-system"/>
              </a:rPr>
              <a:t> (DMS)</a:t>
            </a:r>
            <a:r>
              <a:rPr lang="en-US" b="0" i="0" dirty="0">
                <a:solidFill>
                  <a:srgbClr val="24292E"/>
                </a:solidFill>
                <a:effectLst/>
                <a:latin typeface="-apple-system"/>
              </a:rPr>
              <a:t> that is part of Azure Migrate. DMS is a fully managed service designed to enable seamless migrations from multiple database sources to Azure Data platforms with minimal downtime. It provides customers with a comprehensive, highly available migration solution. The service uses the Data Migration Assistant to generate assessment reports that provide recommendations to guide you through the changes required before performing a migration. When you're ready to begin the migration process, the Azure Database Migration Service executes all of the steps necessary, following best practices as determined by Microsoft.</a:t>
            </a:r>
          </a:p>
          <a:p>
            <a:pPr marL="171450" indent="-171450">
              <a:buFontTx/>
              <a:buChar char="-"/>
            </a:pPr>
            <a:r>
              <a:rPr lang="en-US" b="1" dirty="0"/>
              <a:t>The Data Migration Assistant (DMA) </a:t>
            </a:r>
            <a:r>
              <a:rPr lang="en-US" dirty="0"/>
              <a:t>enables you to upgrade to a modern data platform by detecting compatibility and feature parity issues that can impact an upgrade or migration to your target version of SQL Server or Azure SQL Database. DMA also provides recommendations on performance and reliability improvements you can make once your databases have been migrated to your target environment. It allows you to move your schema, data, and uncontained objects (SQL Agent jobs, SSIS packages, roles, users, and logins) from your source server to your target server.</a:t>
            </a:r>
          </a:p>
          <a:p>
            <a:pPr marL="171450" indent="-171450">
              <a:buFontTx/>
              <a:buChar char="-"/>
            </a:pPr>
            <a:r>
              <a:rPr lang="en-US" b="1" dirty="0"/>
              <a:t>The Database Experimentation Assistant (DEA) </a:t>
            </a:r>
            <a:r>
              <a:rPr lang="en-US" dirty="0"/>
              <a:t>is an </a:t>
            </a:r>
            <a:r>
              <a:rPr lang="en-US" b="1" dirty="0"/>
              <a:t>A/B testing </a:t>
            </a:r>
            <a:r>
              <a:rPr lang="en-US" dirty="0"/>
              <a:t>solution for SQL Server upgrades. It assists in evaluating specific workloads against a targeted version of SQL Server or SQL Database. DEA is not a migration tool but can be used to help determine the appropriate target version of SQL Server or SQL Database for migrations.</a:t>
            </a:r>
          </a:p>
          <a:p>
            <a:pPr marL="171450" indent="-171450">
              <a:buFontTx/>
              <a:buChar char="-"/>
            </a:pPr>
            <a:r>
              <a:rPr lang="en-US" dirty="0"/>
              <a:t>The App Service Migration Assistant indicates no issues for Parts Unlimited to move to Azure. However, it is strongly suggested to move to a supported version post-migration</a:t>
            </a:r>
            <a:r>
              <a:rPr lang="en-US" b="1" dirty="0"/>
              <a:t>. The .NET Portability Analyzer </a:t>
            </a:r>
            <a:r>
              <a:rPr lang="en-US" dirty="0"/>
              <a:t>can be used to assess how much work is required for a migration.</a:t>
            </a:r>
          </a:p>
        </p:txBody>
      </p:sp>
      <p:sp>
        <p:nvSpPr>
          <p:cNvPr id="4" name="Slide Number Placeholder 3"/>
          <p:cNvSpPr>
            <a:spLocks noGrp="1"/>
          </p:cNvSpPr>
          <p:nvPr>
            <p:ph type="sldNum" sz="quarter" idx="5"/>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368288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The </a:t>
            </a:r>
            <a:r>
              <a:rPr lang="en-US" b="0" i="0" u="none" strike="noStrike" dirty="0">
                <a:effectLst/>
                <a:latin typeface="Segoe UI" panose="020B0502040204020203" pitchFamily="34" charset="0"/>
                <a:hlinkClick r:id="rId3"/>
              </a:rPr>
              <a:t>.NET Portability Analyzer</a:t>
            </a:r>
            <a:r>
              <a:rPr lang="en-US" b="0" i="0" dirty="0">
                <a:solidFill>
                  <a:srgbClr val="171717"/>
                </a:solidFill>
                <a:effectLst/>
                <a:latin typeface="Segoe UI" panose="020B0502040204020203" pitchFamily="34" charset="0"/>
              </a:rPr>
              <a:t> is a tool that analyzes assemblies and provides a detailed report on .NET APIs that are missing for the applications or libraries to be portable on your specified targeted .NET platforms. The Portability Analyzer is offered as a </a:t>
            </a:r>
            <a:r>
              <a:rPr lang="en-US" b="0" i="0" u="none" strike="noStrike" dirty="0">
                <a:effectLst/>
                <a:latin typeface="Segoe UI" panose="020B0502040204020203" pitchFamily="34" charset="0"/>
                <a:hlinkClick r:id="rId4"/>
              </a:rPr>
              <a:t>Visual Studio Extension</a:t>
            </a:r>
            <a:r>
              <a:rPr lang="en-US" b="0" i="0" dirty="0">
                <a:solidFill>
                  <a:srgbClr val="171717"/>
                </a:solidFill>
                <a:effectLst/>
                <a:latin typeface="Segoe UI" panose="020B0502040204020203" pitchFamily="34" charset="0"/>
              </a:rPr>
              <a:t>, which analyzes one assembly per project, and as an </a:t>
            </a:r>
            <a:r>
              <a:rPr lang="en-US" b="0" i="0" u="none" strike="noStrike" dirty="0">
                <a:effectLst/>
                <a:latin typeface="Segoe UI" panose="020B0502040204020203" pitchFamily="34" charset="0"/>
                <a:hlinkClick r:id="rId5"/>
              </a:rPr>
              <a:t>ApiPort console app</a:t>
            </a:r>
            <a:r>
              <a:rPr lang="en-US" b="0" i="0" dirty="0">
                <a:solidFill>
                  <a:srgbClr val="171717"/>
                </a:solidFill>
                <a:effectLst/>
                <a:latin typeface="Segoe UI" panose="020B0502040204020203" pitchFamily="34" charset="0"/>
              </a:rPr>
              <a:t>, which analyzes assemblies by specified files or directory. </a:t>
            </a:r>
            <a:r>
              <a:rPr lang="en-US" b="0" i="0" dirty="0">
                <a:solidFill>
                  <a:srgbClr val="24292E"/>
                </a:solidFill>
                <a:effectLst/>
                <a:latin typeface="-apple-system"/>
              </a:rPr>
              <a:t>Here you see a DGML file showing dependencies in the Parts Unlimited web application.</a:t>
            </a: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693546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24292E"/>
                </a:solidFill>
                <a:effectLst/>
                <a:latin typeface="-apple-system"/>
              </a:rPr>
              <a:t>Azure Functions can be used to develop a solution that can ingest order jobs from an </a:t>
            </a:r>
            <a:r>
              <a:rPr lang="en-US" b="1" i="0" dirty="0">
                <a:solidFill>
                  <a:srgbClr val="24292E"/>
                </a:solidFill>
                <a:effectLst/>
                <a:latin typeface="-apple-system"/>
              </a:rPr>
              <a:t>Azure Storage Queue </a:t>
            </a:r>
            <a:r>
              <a:rPr lang="en-US" b="0" i="0" dirty="0">
                <a:solidFill>
                  <a:srgbClr val="24292E"/>
                </a:solidFill>
                <a:effectLst/>
                <a:latin typeface="-apple-system"/>
              </a:rPr>
              <a:t>and process orders at scale. The only code change required on the web application would relate to adding jobs into the queue. </a:t>
            </a:r>
            <a:r>
              <a:rPr lang="en-US" b="1" i="0" dirty="0">
                <a:solidFill>
                  <a:srgbClr val="24292E"/>
                </a:solidFill>
                <a:effectLst/>
                <a:latin typeface="-apple-system"/>
              </a:rPr>
              <a:t>Azure Functions consumption plan </a:t>
            </a:r>
            <a:r>
              <a:rPr lang="en-US" b="0" i="0" dirty="0">
                <a:solidFill>
                  <a:srgbClr val="24292E"/>
                </a:solidFill>
                <a:effectLst/>
                <a:latin typeface="-apple-system"/>
              </a:rPr>
              <a:t>provides instances of the Functions host that are dynamically added and removed based on incoming events. The consumption plan is aligned with Parts Unlimited's requirements. Parts Unlimited pays only when the functions are running, and the platform scales automatically, even during periods of high load. For PDF generation Function will be using headless Chromium that only works on Linux. Parts Unlimited can deploy their function to </a:t>
            </a:r>
            <a:r>
              <a:rPr lang="en-US" b="1" i="0" dirty="0">
                <a:solidFill>
                  <a:srgbClr val="24292E"/>
                </a:solidFill>
                <a:effectLst/>
                <a:latin typeface="-apple-system"/>
              </a:rPr>
              <a:t>Linux Consumption Plans </a:t>
            </a:r>
            <a:r>
              <a:rPr lang="en-US" b="0" i="0" dirty="0">
                <a:solidFill>
                  <a:srgbClr val="24292E"/>
                </a:solidFill>
                <a:effectLst/>
                <a:latin typeface="-apple-system"/>
              </a:rPr>
              <a:t>to make their solution work.</a:t>
            </a:r>
          </a:p>
          <a:p>
            <a:pPr marL="171450" indent="-171450">
              <a:buFont typeface="Arial" panose="020B0604020202020204" pitchFamily="34" charset="0"/>
              <a:buChar char="•"/>
            </a:pPr>
            <a:r>
              <a:rPr lang="en-US" dirty="0"/>
              <a:t>Application Insights, </a:t>
            </a:r>
            <a:r>
              <a:rPr lang="en-US" b="1" dirty="0"/>
              <a:t>a feature of Azure Monitor</a:t>
            </a:r>
            <a:r>
              <a:rPr lang="en-US" dirty="0"/>
              <a:t>, is an extensible </a:t>
            </a:r>
            <a:r>
              <a:rPr lang="en-US" b="1" dirty="0"/>
              <a:t>Application Performance Management (APM</a:t>
            </a:r>
            <a:r>
              <a:rPr lang="en-US" dirty="0"/>
              <a:t>) service for developers and DevOps professionals. Parts Unlimited can use it to monitor their e-commerce application live. Application Insights will automatically </a:t>
            </a:r>
            <a:r>
              <a:rPr lang="en-US" b="1" dirty="0"/>
              <a:t>detect performance anomalies </a:t>
            </a:r>
            <a:r>
              <a:rPr lang="en-US" dirty="0"/>
              <a:t>and include powerful analytics tools to help developers diagnose issues and understand what users actually do with their app. It's designed to help developers continuously improve performance and usability. </a:t>
            </a:r>
          </a:p>
          <a:p>
            <a:pPr marL="171450" indent="-171450">
              <a:buFont typeface="Arial" panose="020B0604020202020204" pitchFamily="34" charset="0"/>
              <a:buChar char="•"/>
            </a:pPr>
            <a:r>
              <a:rPr lang="en-US" dirty="0"/>
              <a:t>Serverless is a compute tier for single databases in Azure SQL Database that automatically scales compute based on workload demand and bills for the amount of compute used per second. The </a:t>
            </a:r>
            <a:r>
              <a:rPr lang="en-US" b="1" dirty="0"/>
              <a:t>serverless compute tier </a:t>
            </a:r>
            <a:r>
              <a:rPr lang="en-US" dirty="0"/>
              <a:t>also automatically pauses databases during inactive periods when only storage is billed and automatically resumes databases when activity returns. The serverless compute tier for single databases in Azure SQL Database is parameterized by a compute autoscaling range and an auto-pause delay. The configuration of these parameters shapes the database performance experience and compute cost.</a:t>
            </a:r>
          </a:p>
        </p:txBody>
      </p:sp>
      <p:sp>
        <p:nvSpPr>
          <p:cNvPr id="4" name="Slide Number Placeholder 3"/>
          <p:cNvSpPr>
            <a:spLocks noGrp="1"/>
          </p:cNvSpPr>
          <p:nvPr>
            <p:ph type="sldNum" sz="quarter" idx="5"/>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19418045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24292E"/>
                </a:solidFill>
                <a:effectLst/>
                <a:latin typeface="-apple-system"/>
              </a:rPr>
              <a:t>When you deploy your web app to Azure App Service, you can use a separate deployment slot instead of the default production slot. </a:t>
            </a:r>
            <a:r>
              <a:rPr lang="en-US" b="1" i="0" dirty="0">
                <a:solidFill>
                  <a:srgbClr val="24292E"/>
                </a:solidFill>
                <a:effectLst/>
                <a:latin typeface="-apple-system"/>
              </a:rPr>
              <a:t>Deployment slots </a:t>
            </a:r>
            <a:r>
              <a:rPr lang="en-US" b="0" i="0" dirty="0">
                <a:solidFill>
                  <a:srgbClr val="24292E"/>
                </a:solidFill>
                <a:effectLst/>
                <a:latin typeface="-apple-system"/>
              </a:rPr>
              <a:t>are live apps with their hostnames. App content and configuration elements can be swapped between two deployment slots, including the production slot. Deploying your application to a non-production slot helps you validate app changes in a staging deployment slot before swapping it with the production slot. After a swap, the slot with the previously staged app now has the previous production app. If the changes swapped into the production slot aren't as you expect, you can immediately perform the same swap to get your "last known good site" back.</a:t>
            </a:r>
          </a:p>
          <a:p>
            <a:pPr marL="171450" indent="-171450">
              <a:buFont typeface="Arial" panose="020B0604020202020204" pitchFamily="34" charset="0"/>
              <a:buChar char="•"/>
            </a:pPr>
            <a:r>
              <a:rPr lang="en-US" b="1" i="0" dirty="0">
                <a:solidFill>
                  <a:srgbClr val="24292E"/>
                </a:solidFill>
                <a:effectLst/>
                <a:latin typeface="-apple-system"/>
              </a:rPr>
              <a:t>GitHub Actions </a:t>
            </a:r>
            <a:r>
              <a:rPr lang="en-US" b="0" i="0" dirty="0">
                <a:solidFill>
                  <a:srgbClr val="24292E"/>
                </a:solidFill>
                <a:effectLst/>
                <a:latin typeface="-apple-system"/>
              </a:rPr>
              <a:t>is an excellent place to automate, customize, and execute your software development workflows right in your repository with. Developers can build, test, and deploy their code right from GitHub. App Service comes with a Deployment Center functionality that streamlines GitHub integration. Parts Unlimited can use the </a:t>
            </a:r>
            <a:r>
              <a:rPr lang="en-US" b="1" i="0" dirty="0">
                <a:solidFill>
                  <a:srgbClr val="24292E"/>
                </a:solidFill>
                <a:effectLst/>
                <a:latin typeface="-apple-system"/>
              </a:rPr>
              <a:t>Deployment Center </a:t>
            </a:r>
            <a:r>
              <a:rPr lang="en-US" b="0" i="0" dirty="0">
                <a:solidFill>
                  <a:srgbClr val="24292E"/>
                </a:solidFill>
                <a:effectLst/>
                <a:latin typeface="-apple-system"/>
              </a:rPr>
              <a:t>to create a CI/CD pipeline targeting a staging App Service Deployment Slot.</a:t>
            </a: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490792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sz="6600" dirty="0">
                <a:solidFill>
                  <a:srgbClr val="0E101A"/>
                </a:solidFill>
                <a:effectLst/>
              </a:rPr>
              <a:t>- We have [The .NET Portability Analyzer](</a:t>
            </a:r>
            <a:r>
              <a:rPr lang="en-US" sz="6600" u="sng" dirty="0">
                <a:solidFill>
                  <a:srgbClr val="0E101A"/>
                </a:solidFill>
                <a:effectLst/>
              </a:rPr>
              <a:t>https://docs.microsoft.com/en-us/dotnet/standard/analyzers/portability-analyzer</a:t>
            </a:r>
            <a:r>
              <a:rPr lang="en-US" sz="6600" dirty="0">
                <a:solidFill>
                  <a:srgbClr val="0E101A"/>
                </a:solidFill>
                <a:effectLst/>
              </a:rPr>
              <a:t>) that can be used to assess how much work is required for a migration. We know projects that can migrate with a single configuration change and others who had to do some work based on the application's complexity and code dependencies. The .NET Portability Analyzer can give you a good idea of how much effort is required to migrate to a newer version, including an assessment of all your code dependencies. </a:t>
            </a:r>
          </a:p>
          <a:p>
            <a:pPr>
              <a:spcBef>
                <a:spcPts val="0"/>
              </a:spcBef>
              <a:spcAft>
                <a:spcPts val="0"/>
              </a:spcAft>
            </a:pPr>
            <a:r>
              <a:rPr lang="en-US" sz="6600" dirty="0">
                <a:solidFill>
                  <a:srgbClr val="0E101A"/>
                </a:solidFill>
                <a:effectLst/>
              </a:rPr>
              <a:t>- When a .NET Core version is </a:t>
            </a:r>
            <a:r>
              <a:rPr lang="en-US" sz="6600" dirty="0" err="1">
                <a:solidFill>
                  <a:srgbClr val="0E101A"/>
                </a:solidFill>
                <a:effectLst/>
              </a:rPr>
              <a:t>EoL</a:t>
            </a:r>
            <a:r>
              <a:rPr lang="en-US" sz="6600" dirty="0">
                <a:solidFill>
                  <a:srgbClr val="0E101A"/>
                </a:solidFill>
                <a:effectLst/>
              </a:rPr>
              <a:t> (End-of-Life), does that mean we cannot host our solution in Azure?</a:t>
            </a:r>
          </a:p>
          <a:p>
            <a:pPr>
              <a:spcBef>
                <a:spcPts val="0"/>
              </a:spcBef>
              <a:spcAft>
                <a:spcPts val="0"/>
              </a:spcAft>
            </a:pPr>
            <a:r>
              <a:rPr lang="en-US" sz="6600" dirty="0">
                <a:solidFill>
                  <a:srgbClr val="0E101A"/>
                </a:solidFill>
                <a:effectLst/>
              </a:rPr>
              <a:t>- After the End-Of-Lime time, .NET Core patch updates will no longer be available for .NET Core 2.2. Your application will still run. .NET Core 2.2 was released as a non-LTS (Long Term Support) release. A non-LTS ("Current") release is supported for three months after the next release. For hosting applications that you do not intend to update often, we suggest LTS releases. LTS releases include features and components that have been stabilized, requiring few updates over a longer support release lifetime. The supported upgrade path from .NET Core 2.2 is via .NET Core 3.1. .NET Core 3.1 is released December 3, 2019, as a long-term support release. </a:t>
            </a:r>
          </a:p>
          <a:p>
            <a:pPr>
              <a:spcBef>
                <a:spcPts val="0"/>
              </a:spcBef>
              <a:spcAft>
                <a:spcPts val="0"/>
              </a:spcAft>
            </a:pPr>
            <a:r>
              <a:rPr lang="en-US" sz="6600" dirty="0">
                <a:solidFill>
                  <a:srgbClr val="0E101A"/>
                </a:solidFill>
                <a:effectLst/>
              </a:rPr>
              <a:t>- Azure is an open cloud that offers multiple choices. We suggest App Service if you have a single or a few back-end services in an N-Tier architecture. Azure Kubernetes Services is a better fit for Cloud-Native (Microservices) design.</a:t>
            </a:r>
          </a:p>
          <a:p>
            <a:pPr>
              <a:spcBef>
                <a:spcPts val="0"/>
              </a:spcBef>
              <a:spcAft>
                <a:spcPts val="0"/>
              </a:spcAft>
            </a:pPr>
            <a:r>
              <a:rPr lang="en-US" sz="6600" dirty="0">
                <a:solidFill>
                  <a:srgbClr val="0E101A"/>
                </a:solidFill>
                <a:effectLst/>
              </a:rPr>
              <a:t>- Azure has 60+ regions, more than any other cloud provider. Our physical infrastructure comprises 160+ physical datacenters arranged into regions and linked by one of the world's largest interconnected networks. We have services such as Azure Traffic Manager for DNS-based traffic load balancing, Azure Front Door, a global, scalable entry-point that uses the Microsoft global edge network to create fast, secure, and widely scalable web applications, and Azure CosmosDB, a globally-distributed planet-scale database service. All these services are ready for implementation and used by millions of customers every day. We would be more than happy to help Parts Unlimited scale its operations globally.</a:t>
            </a: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https://github.com/microsoft/MCW-App-modernization/blob/master/Hands-on%20lab/HOL%20step-by-step%20-%20App%20modernization.md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31172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sz="1050" dirty="0"/>
              <a:t>https://github.com/microsoft/MCW-App-modernization</a:t>
            </a:r>
          </a:p>
          <a:p>
            <a:endParaRPr lang="de-DE" dirty="0"/>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041095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u="sng" dirty="0">
                <a:effectLst/>
                <a:latin typeface="Segoe UI" panose="020B0502040204020203" pitchFamily="34" charset="0"/>
                <a:ea typeface="Calibri" panose="020F0502020204030204" pitchFamily="34" charset="0"/>
              </a:rPr>
              <a:t>https://forms.office.com/Pages/ResponsePage.aspx?id=v4j5cvGGr0GRqy180BHbR4UXtppiuOFNvOnZh_G-wrFUOElGOFcyWFZXVzRISVVFRDhMTDQyOFNJQiQlQCN0PWcu</a:t>
            </a:r>
            <a:endParaRPr lang="en-DE" dirty="0"/>
          </a:p>
          <a:p>
            <a:endParaRPr lang="de-DE" dirty="0"/>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958767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sz="1100" dirty="0">
                <a:effectLst/>
                <a:latin typeface="Calibri" panose="020F0502020204030204" pitchFamily="34" charset="0"/>
                <a:ea typeface="Calibri" panose="020F0502020204030204" pitchFamily="34" charset="0"/>
                <a:cs typeface="Times New Roman" panose="02020603050405020304" pitchFamily="18" charset="0"/>
              </a:rPr>
              <a:t>Sich selbst und daenet kurz vorstellen</a:t>
            </a:r>
          </a:p>
          <a:p>
            <a:pPr marL="171450" indent="-171450">
              <a:buFontTx/>
              <a:buChar char="-"/>
            </a:pPr>
            <a:endParaRPr lang="en-US" dirty="0"/>
          </a:p>
          <a:p>
            <a:pPr marL="171450" indent="-171450">
              <a:buFontTx/>
              <a:buChar char="-"/>
            </a:pPr>
            <a:r>
              <a:rPr lang="en-US" dirty="0"/>
              <a:t>MS Partner, sitz in Frankfurt, ca. 15 MA, </a:t>
            </a:r>
            <a:r>
              <a:rPr lang="en-US" dirty="0" err="1"/>
              <a:t>gegründet</a:t>
            </a:r>
            <a:r>
              <a:rPr lang="en-US" dirty="0"/>
              <a:t>  Ende 90-ger</a:t>
            </a:r>
          </a:p>
          <a:p>
            <a:pPr marL="171450" indent="-171450">
              <a:buFontTx/>
              <a:buChar char="-"/>
            </a:pPr>
            <a:r>
              <a:rPr lang="en-US" dirty="0" err="1"/>
              <a:t>Maßgeschneiderte</a:t>
            </a:r>
            <a:r>
              <a:rPr lang="en-US" dirty="0"/>
              <a:t> SW </a:t>
            </a:r>
            <a:r>
              <a:rPr lang="en-US" dirty="0" err="1"/>
              <a:t>Lösungen</a:t>
            </a:r>
            <a:r>
              <a:rPr lang="en-US" dirty="0"/>
              <a:t> in MS </a:t>
            </a:r>
            <a:r>
              <a:rPr lang="en-US" dirty="0" err="1"/>
              <a:t>Umfeld</a:t>
            </a:r>
            <a:endParaRPr lang="en-US" dirty="0"/>
          </a:p>
          <a:p>
            <a:pPr marL="171450" indent="-171450">
              <a:buFontTx/>
              <a:buChar char="-"/>
            </a:pPr>
            <a:r>
              <a:rPr lang="en-US" dirty="0"/>
              <a:t>Sehr </a:t>
            </a:r>
            <a:r>
              <a:rPr lang="en-US" dirty="0" err="1"/>
              <a:t>viele</a:t>
            </a:r>
            <a:r>
              <a:rPr lang="en-US" dirty="0"/>
              <a:t> Cloud </a:t>
            </a:r>
            <a:r>
              <a:rPr lang="en-US" dirty="0" err="1"/>
              <a:t>Projekte</a:t>
            </a:r>
            <a:endParaRPr lang="en-US" dirty="0"/>
          </a:p>
          <a:p>
            <a:pPr marL="171450" indent="-171450">
              <a:buFontTx/>
              <a:buChar char="-"/>
            </a:pPr>
            <a:r>
              <a:rPr lang="en-US" dirty="0" err="1"/>
              <a:t>Neben</a:t>
            </a:r>
            <a:r>
              <a:rPr lang="en-US" dirty="0"/>
              <a:t> Modernization </a:t>
            </a:r>
            <a:r>
              <a:rPr lang="en-US" dirty="0" err="1"/>
              <a:t>Projekten</a:t>
            </a:r>
            <a:r>
              <a:rPr lang="en-US" dirty="0"/>
              <a:t> tun </a:t>
            </a:r>
            <a:r>
              <a:rPr lang="en-US" dirty="0" err="1"/>
              <a:t>wir</a:t>
            </a:r>
            <a:r>
              <a:rPr lang="en-US" dirty="0"/>
              <a:t> </a:t>
            </a:r>
            <a:r>
              <a:rPr lang="en-US" dirty="0" err="1"/>
              <a:t>natürlich</a:t>
            </a:r>
            <a:r>
              <a:rPr lang="en-US" dirty="0"/>
              <a:t> die SW </a:t>
            </a:r>
            <a:r>
              <a:rPr lang="en-US" dirty="0" err="1"/>
              <a:t>Lösungen</a:t>
            </a:r>
            <a:r>
              <a:rPr lang="en-US" dirty="0"/>
              <a:t> von </a:t>
            </a:r>
            <a:r>
              <a:rPr lang="en-US" dirty="0" err="1"/>
              <a:t>Anfang</a:t>
            </a:r>
            <a:r>
              <a:rPr lang="en-US" dirty="0"/>
              <a:t> an </a:t>
            </a:r>
            <a:r>
              <a:rPr lang="en-US" dirty="0" err="1"/>
              <a:t>designen</a:t>
            </a:r>
            <a:r>
              <a:rPr lang="en-US" dirty="0"/>
              <a:t> und </a:t>
            </a:r>
            <a:r>
              <a:rPr lang="en-US" dirty="0" err="1"/>
              <a:t>umsetzen</a:t>
            </a:r>
            <a:endParaRPr lang="en-US" dirty="0"/>
          </a:p>
          <a:p>
            <a:pPr marL="171450" indent="-171450">
              <a:buFontTx/>
              <a:buChar char="-"/>
            </a:pPr>
            <a:r>
              <a:rPr lang="en-US" dirty="0" err="1"/>
              <a:t>Neben</a:t>
            </a:r>
            <a:r>
              <a:rPr lang="en-US" dirty="0"/>
              <a:t> </a:t>
            </a:r>
            <a:r>
              <a:rPr lang="en-US" dirty="0" err="1"/>
              <a:t>klassischn</a:t>
            </a:r>
            <a:r>
              <a:rPr lang="en-US" dirty="0"/>
              <a:t> Server-Client </a:t>
            </a:r>
            <a:r>
              <a:rPr lang="en-US" dirty="0" err="1"/>
              <a:t>Anwendungen</a:t>
            </a:r>
            <a:r>
              <a:rPr lang="en-US" dirty="0"/>
              <a:t> </a:t>
            </a:r>
            <a:r>
              <a:rPr lang="en-US" dirty="0" err="1"/>
              <a:t>auch</a:t>
            </a:r>
            <a:r>
              <a:rPr lang="en-US" dirty="0"/>
              <a:t> </a:t>
            </a:r>
            <a:r>
              <a:rPr lang="en-US" dirty="0" err="1"/>
              <a:t>viele</a:t>
            </a:r>
            <a:r>
              <a:rPr lang="en-US" dirty="0"/>
              <a:t> System Integration </a:t>
            </a:r>
            <a:r>
              <a:rPr lang="en-US" dirty="0" err="1"/>
              <a:t>Projekte</a:t>
            </a:r>
            <a:r>
              <a:rPr lang="en-US" dirty="0"/>
              <a:t>, IoT </a:t>
            </a:r>
            <a:r>
              <a:rPr lang="en-US" dirty="0" err="1"/>
              <a:t>aber</a:t>
            </a:r>
            <a:r>
              <a:rPr lang="en-US" dirty="0"/>
              <a:t> </a:t>
            </a:r>
            <a:r>
              <a:rPr lang="en-US" dirty="0" err="1"/>
              <a:t>auch</a:t>
            </a:r>
            <a:r>
              <a:rPr lang="en-US" dirty="0"/>
              <a:t> </a:t>
            </a:r>
            <a:r>
              <a:rPr lang="en-US" dirty="0" err="1"/>
              <a:t>Projekte</a:t>
            </a:r>
            <a:r>
              <a:rPr lang="en-US" dirty="0"/>
              <a:t> die in die </a:t>
            </a:r>
            <a:r>
              <a:rPr lang="en-US" dirty="0" err="1"/>
              <a:t>Richtung</a:t>
            </a:r>
            <a:r>
              <a:rPr lang="en-US" dirty="0"/>
              <a:t> KI </a:t>
            </a:r>
            <a:r>
              <a:rPr lang="en-US" dirty="0" err="1"/>
              <a:t>gehen</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56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8610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71831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3/10/2021 1:12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dirty="0">
                <a:solidFill>
                  <a:schemeClr val="bg1"/>
                </a:solidFill>
                <a:latin typeface="Segoe UI" panose="020B0502040204020203" pitchFamily="34" charset="0"/>
                <a:cs typeface="Segoe UI" panose="020B0502040204020203" pitchFamily="34" charset="0"/>
              </a:rPr>
              <a:t>Contoso Ltd. is a new company in a very old business. Founded in Auckland, New Zealand, in 2005, by senior life insurance executives, the ambitious new company provides a full range of long-term insurance services to help people who are underinsured.</a:t>
            </a:r>
          </a:p>
          <a:p>
            <a:pPr marL="0" indent="0">
              <a:spcAft>
                <a:spcPts val="882"/>
              </a:spcAft>
              <a:buNone/>
            </a:pPr>
            <a:r>
              <a:rPr lang="en-US" sz="1200" dirty="0">
                <a:solidFill>
                  <a:schemeClr val="bg1"/>
                </a:solidFill>
              </a:rPr>
              <a:t>Almost from the start, the company grew far faster than anticipated. An avalanche of business meant that the original processes created to manage policy documentation became overloaded.  Employees struggled to cope, even as the headcount rose from five to 110 during the first year.</a:t>
            </a:r>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dirty="0">
                <a:solidFill>
                  <a:schemeClr val="bg1"/>
                </a:solidFill>
              </a:rPr>
              <a:t>Contoso Ltd. implemented PolicyConnect, a custom Windows Forms application used by their staff to input key metadata that includes policy holder information such as insured amount, beneficiary, policy type, and any deductible and out of pocket requirements.  </a:t>
            </a:r>
          </a:p>
          <a:p>
            <a:pPr lvl="0">
              <a:spcAft>
                <a:spcPts val="882"/>
              </a:spcAft>
            </a:pPr>
            <a:r>
              <a:rPr lang="en-US" sz="1200" dirty="0">
                <a:solidFill>
                  <a:schemeClr val="bg1"/>
                </a:solidFill>
              </a:rPr>
              <a:t>Contoso employees access this application which ultimately stores its data in a SQL Server 2008 database, and a file server on their local area network. </a:t>
            </a:r>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Contoso employees rely on email as a workflow engine relative to the document management tasks. They are using Office 365.</a:t>
            </a:r>
          </a:p>
          <a:p>
            <a:pPr>
              <a:spcAft>
                <a:spcPts val="882"/>
              </a:spcAft>
            </a:pPr>
            <a:r>
              <a:rPr lang="en-US" sz="1200" dirty="0">
                <a:solidFill>
                  <a:schemeClr val="bg1"/>
                </a:solidFill>
              </a:rPr>
              <a:t>Executive leadership have frequent challenges in gauging productivity and throughput given the manual workflow</a:t>
            </a:r>
            <a:r>
              <a:rPr lang="en-US" sz="1200" kern="1200" dirty="0">
                <a:solidFill>
                  <a:schemeClr val="tx1"/>
                </a:solidFill>
                <a:effectLst/>
                <a:latin typeface="+mn-lt"/>
                <a:ea typeface="+mn-ea"/>
                <a:cs typeface="+mn-cs"/>
              </a:rPr>
              <a:t>—</a:t>
            </a:r>
            <a:r>
              <a:rPr lang="en-US" sz="1200" dirty="0">
                <a:solidFill>
                  <a:schemeClr val="bg1"/>
                </a:solidFill>
              </a:rPr>
              <a:t>they feel that are blocked in quickly getting to the insights they need because each new question seems to need more custom development.</a:t>
            </a:r>
          </a:p>
          <a:p>
            <a:pPr>
              <a:spcAft>
                <a:spcPts val="882"/>
              </a:spcAft>
            </a:pPr>
            <a:r>
              <a:rPr lang="en-US" sz="1200" dirty="0">
                <a:solidFill>
                  <a:schemeClr val="bg1"/>
                </a:solidFill>
              </a:rPr>
              <a:t>Wants to make their policy holder system available to its employees and brokers via web and mobile applications without requiring VPN, and store policies in cloud storage for retrieval via the new apps.</a:t>
            </a:r>
          </a:p>
          <a:p>
            <a:pPr>
              <a:spcAft>
                <a:spcPts val="882"/>
              </a:spcAft>
            </a:pPr>
            <a:r>
              <a:rPr lang="en-US" sz="1200" dirty="0">
                <a:solidFill>
                  <a:schemeClr val="bg1"/>
                </a:solidFill>
              </a:rPr>
              <a:t>They would like to migrate their SQL Server based database to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Want to ensure they employ best practices for mitigating the impact of repeated querying of the database </a:t>
            </a:r>
          </a:p>
          <a:p>
            <a:pPr>
              <a:spcAft>
                <a:spcPts val="882"/>
              </a:spcAft>
            </a:pPr>
            <a:r>
              <a:rPr lang="en-US" sz="1200" dirty="0">
                <a:solidFill>
                  <a:schemeClr val="bg1"/>
                </a:solidFill>
              </a:rPr>
              <a:t>Looking to implement a scoreboard of sorts that tracks the most active users in a 24-hour period, as well as approximate the number of operations that user performed with the system in perpetuity </a:t>
            </a:r>
          </a:p>
          <a:p>
            <a:pPr>
              <a:spcAft>
                <a:spcPts val="882"/>
              </a:spcAft>
            </a:pPr>
            <a:r>
              <a:rPr lang="en-US" sz="1200" dirty="0">
                <a:solidFill>
                  <a:schemeClr val="bg1"/>
                </a:solidFill>
              </a:rPr>
              <a:t>Want to make sure they have a streamlined way for internal departments to quickly build their own apps to automate time saving micro-processes without having to involve the PolicyConnect development team or ideally, even developers </a:t>
            </a:r>
          </a:p>
          <a:p>
            <a:pPr>
              <a:spcAft>
                <a:spcPts val="882"/>
              </a:spcAft>
            </a:pPr>
            <a:r>
              <a:rPr lang="en-US" sz="1200" dirty="0">
                <a:solidFill>
                  <a:schemeClr val="bg1"/>
                </a:solidFill>
              </a:rPr>
              <a:t>Improve security by externalizing secrets such as connection strings from the web apps and APIs, and storing them in an encrypted location accessible only to authorized services </a:t>
            </a:r>
          </a:p>
          <a:p>
            <a:pPr marL="0" marR="0" lvl="0" indent="0" algn="l" defTabSz="914400" rtl="0" eaLnBrk="1" fontAlgn="auto" latinLnBrk="0" hangingPunct="1">
              <a:lnSpc>
                <a:spcPct val="100000"/>
              </a:lnSpc>
              <a:spcBef>
                <a:spcPts val="0"/>
              </a:spcBef>
              <a:spcAft>
                <a:spcPts val="882"/>
              </a:spcAft>
              <a:buClrTx/>
              <a:buSzTx/>
              <a:buFontTx/>
              <a:buNone/>
              <a:tabLst/>
              <a:defRPr/>
            </a:pPr>
            <a:r>
              <a:rPr lang="en-US" sz="1200" b="0" kern="1200" dirty="0">
                <a:solidFill>
                  <a:schemeClr val="tx1"/>
                </a:solidFill>
                <a:effectLst/>
                <a:latin typeface="+mn-lt"/>
                <a:ea typeface="+mn-ea"/>
                <a:cs typeface="+mn-cs"/>
              </a:rPr>
              <a:t>Contoso has multiple development teams and is concerned about duplication of effort and change management as they move more business logic to APIs. They also are considering opening a subset of APIs to a network of affiliated partners.</a:t>
            </a:r>
          </a:p>
          <a:p>
            <a:pPr>
              <a:spcAft>
                <a:spcPts val="882"/>
              </a:spcAft>
            </a:pPr>
            <a:endParaRPr lang="en-US"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sz="1100" dirty="0">
                <a:effectLst/>
                <a:latin typeface="Calibri" panose="020F0502020204030204" pitchFamily="34" charset="0"/>
                <a:ea typeface="Calibri" panose="020F0502020204030204" pitchFamily="34" charset="0"/>
                <a:cs typeface="Times New Roman" panose="02020603050405020304" pitchFamily="18" charset="0"/>
              </a:rPr>
              <a:t>Sich selbst und daenet kurz vorstellen</a:t>
            </a:r>
          </a:p>
          <a:p>
            <a:pPr marL="171450" indent="-171450">
              <a:buFontTx/>
              <a:buChar char="-"/>
            </a:pPr>
            <a:endParaRPr lang="en-US" dirty="0"/>
          </a:p>
          <a:p>
            <a:pPr marL="171450" indent="-171450">
              <a:buFontTx/>
              <a:buChar char="-"/>
            </a:pPr>
            <a:r>
              <a:rPr lang="en-US" dirty="0"/>
              <a:t>MS Partner, sitz in Frankfurt, ca. 15 MA, </a:t>
            </a:r>
            <a:r>
              <a:rPr lang="en-US" dirty="0" err="1"/>
              <a:t>gegründet</a:t>
            </a:r>
            <a:r>
              <a:rPr lang="en-US" dirty="0"/>
              <a:t>  Ende 90-ger</a:t>
            </a:r>
          </a:p>
          <a:p>
            <a:pPr marL="171450" indent="-171450">
              <a:buFontTx/>
              <a:buChar char="-"/>
            </a:pPr>
            <a:r>
              <a:rPr lang="en-US" dirty="0" err="1"/>
              <a:t>Maßgeschneiderte</a:t>
            </a:r>
            <a:r>
              <a:rPr lang="en-US" dirty="0"/>
              <a:t> SW </a:t>
            </a:r>
            <a:r>
              <a:rPr lang="en-US" dirty="0" err="1"/>
              <a:t>Lösungen</a:t>
            </a:r>
            <a:r>
              <a:rPr lang="en-US" dirty="0"/>
              <a:t> in MS </a:t>
            </a:r>
            <a:r>
              <a:rPr lang="en-US" dirty="0" err="1"/>
              <a:t>Umfeld</a:t>
            </a:r>
            <a:endParaRPr lang="en-US" dirty="0"/>
          </a:p>
          <a:p>
            <a:pPr marL="171450" indent="-171450">
              <a:buFontTx/>
              <a:buChar char="-"/>
            </a:pPr>
            <a:r>
              <a:rPr lang="en-US" dirty="0"/>
              <a:t>Sehr </a:t>
            </a:r>
            <a:r>
              <a:rPr lang="en-US" dirty="0" err="1"/>
              <a:t>viele</a:t>
            </a:r>
            <a:r>
              <a:rPr lang="en-US" dirty="0"/>
              <a:t> Cloud </a:t>
            </a:r>
            <a:r>
              <a:rPr lang="en-US" dirty="0" err="1"/>
              <a:t>Projekte</a:t>
            </a:r>
            <a:endParaRPr lang="en-US" dirty="0"/>
          </a:p>
          <a:p>
            <a:pPr marL="171450" indent="-171450">
              <a:buFontTx/>
              <a:buChar char="-"/>
            </a:pPr>
            <a:r>
              <a:rPr lang="en-US" dirty="0" err="1"/>
              <a:t>Neben</a:t>
            </a:r>
            <a:r>
              <a:rPr lang="en-US" dirty="0"/>
              <a:t> Modernization </a:t>
            </a:r>
            <a:r>
              <a:rPr lang="en-US" dirty="0" err="1"/>
              <a:t>Projekten</a:t>
            </a:r>
            <a:r>
              <a:rPr lang="en-US" dirty="0"/>
              <a:t> tun </a:t>
            </a:r>
            <a:r>
              <a:rPr lang="en-US" dirty="0" err="1"/>
              <a:t>wir</a:t>
            </a:r>
            <a:r>
              <a:rPr lang="en-US" dirty="0"/>
              <a:t> </a:t>
            </a:r>
            <a:r>
              <a:rPr lang="en-US" dirty="0" err="1"/>
              <a:t>natürlich</a:t>
            </a:r>
            <a:r>
              <a:rPr lang="en-US" dirty="0"/>
              <a:t> die SW </a:t>
            </a:r>
            <a:r>
              <a:rPr lang="en-US" dirty="0" err="1"/>
              <a:t>Lösungen</a:t>
            </a:r>
            <a:r>
              <a:rPr lang="en-US" dirty="0"/>
              <a:t> von </a:t>
            </a:r>
            <a:r>
              <a:rPr lang="en-US" dirty="0" err="1"/>
              <a:t>Anfang</a:t>
            </a:r>
            <a:r>
              <a:rPr lang="en-US" dirty="0"/>
              <a:t> an </a:t>
            </a:r>
            <a:r>
              <a:rPr lang="en-US" dirty="0" err="1"/>
              <a:t>designen</a:t>
            </a:r>
            <a:r>
              <a:rPr lang="en-US" dirty="0"/>
              <a:t> und </a:t>
            </a:r>
            <a:r>
              <a:rPr lang="en-US" dirty="0" err="1"/>
              <a:t>umsetzen</a:t>
            </a:r>
            <a:endParaRPr lang="en-US" dirty="0"/>
          </a:p>
          <a:p>
            <a:pPr marL="171450" indent="-171450">
              <a:buFontTx/>
              <a:buChar char="-"/>
            </a:pPr>
            <a:r>
              <a:rPr lang="en-US" dirty="0" err="1"/>
              <a:t>Neben</a:t>
            </a:r>
            <a:r>
              <a:rPr lang="en-US" dirty="0"/>
              <a:t> </a:t>
            </a:r>
            <a:r>
              <a:rPr lang="en-US" dirty="0" err="1"/>
              <a:t>klassischn</a:t>
            </a:r>
            <a:r>
              <a:rPr lang="en-US" dirty="0"/>
              <a:t> Server-Client </a:t>
            </a:r>
            <a:r>
              <a:rPr lang="en-US" dirty="0" err="1"/>
              <a:t>Anwendungen</a:t>
            </a:r>
            <a:r>
              <a:rPr lang="en-US" dirty="0"/>
              <a:t> </a:t>
            </a:r>
            <a:r>
              <a:rPr lang="en-US" dirty="0" err="1"/>
              <a:t>auch</a:t>
            </a:r>
            <a:r>
              <a:rPr lang="en-US" dirty="0"/>
              <a:t> </a:t>
            </a:r>
            <a:r>
              <a:rPr lang="en-US" dirty="0" err="1"/>
              <a:t>viele</a:t>
            </a:r>
            <a:r>
              <a:rPr lang="en-US" dirty="0"/>
              <a:t> System Integration </a:t>
            </a:r>
            <a:r>
              <a:rPr lang="en-US" dirty="0" err="1"/>
              <a:t>Projekte</a:t>
            </a:r>
            <a:r>
              <a:rPr lang="en-US" dirty="0"/>
              <a:t>, IoT </a:t>
            </a:r>
            <a:r>
              <a:rPr lang="en-US" dirty="0" err="1"/>
              <a:t>aber</a:t>
            </a:r>
            <a:r>
              <a:rPr lang="en-US" dirty="0"/>
              <a:t> </a:t>
            </a:r>
            <a:r>
              <a:rPr lang="en-US" dirty="0" err="1"/>
              <a:t>auch</a:t>
            </a:r>
            <a:r>
              <a:rPr lang="en-US" dirty="0"/>
              <a:t> </a:t>
            </a:r>
            <a:r>
              <a:rPr lang="en-US" dirty="0" err="1"/>
              <a:t>Projekte</a:t>
            </a:r>
            <a:r>
              <a:rPr lang="en-US" dirty="0"/>
              <a:t> die in die </a:t>
            </a:r>
            <a:r>
              <a:rPr lang="en-US" dirty="0" err="1"/>
              <a:t>Richtung</a:t>
            </a:r>
            <a:r>
              <a:rPr lang="en-US" dirty="0"/>
              <a:t> KI </a:t>
            </a:r>
            <a:r>
              <a:rPr lang="en-US" dirty="0" err="1"/>
              <a:t>gehen</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14640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u="sng" dirty="0"/>
              <a:t>https://github.com/daenetCorporation/MCW-App-modernization/blob/master/Whiteboard%20design%20session/WDS%20student%20guide%20-%20App%20modernization.md</a:t>
            </a:r>
            <a:br>
              <a:rPr lang="de-DE" sz="1200" u="sng" dirty="0"/>
            </a:br>
            <a:r>
              <a:rPr lang="de-DE" sz="1200" u="sng" dirty="0"/>
              <a:t>https://github.com/microsoft/MCW-App-modernization/blob/master/Whiteboard%20design%20session/WDS%20student%20guide%20-%20App%20modernization.md</a:t>
            </a:r>
            <a:br>
              <a:rPr lang="de-DE" sz="1200" u="sng" dirty="0"/>
            </a:br>
            <a:endParaRPr lang="de-DE" sz="1200"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800" u="sng" dirty="0"/>
              <a:t>Trainer Guide:</a:t>
            </a:r>
            <a:br>
              <a:rPr lang="de-DE" sz="800" u="sng" dirty="0"/>
            </a:br>
            <a:r>
              <a:rPr lang="de-DE" sz="800" u="sng" dirty="0"/>
              <a:t>https://github.com/microsoft/MCW-App-modernization/blob/master/Whiteboard%20design%20session/WDS%20trainer%20guide%20-%20App%20modernization.md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that you can draw inspiration from. You will find this diagram within the learner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47</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48</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49</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https://github.com/microsoft/MCW-App-modernization/blob/master/Whiteboard%20design%20session/WDS%20trainer%20guide%20-%20App%20modernization.md#preferred-solution</a:t>
            </a:r>
            <a:br>
              <a:rPr lang="en-US" sz="1200" b="0" kern="1200" dirty="0">
                <a:solidFill>
                  <a:schemeClr val="tx1"/>
                </a:solidFill>
                <a:effectLst/>
                <a:latin typeface="+mn-lt"/>
                <a:ea typeface="+mn-ea"/>
                <a:cs typeface="+mn-cs"/>
              </a:rPr>
            </a:b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solution begins with migrating Contoso's SQL Server 2008 R2 database to Azure SQL Database using the Azure Database Migration Service. After performing an assessment using the Data Migration Assistant, Contoso was able to determine that there were no compatibility issues or unsupported features to prevent them from migrating into a fully-managed SQL database service in Azure. Next, the web and API apps are migrated into Azure App Services. In addition, mobile apps, built for Android and iOS using Xamarin, are created to provide access to PolicyConnect. The website, hosted in a Web App, provides the user interface for browser-based clients, whereas the Xamarin Forms-based apps provide the UI to mobile devices. Both the mobile app and website rely on web services hosted in a Function App, which sits behind API Management. An API App is also deployed to host APIs for the legacy Windows Forms desktop application. Light-weight, serverless APIs are provided by Azure Functions and Azure Functions Proxies to provide access to the database and policy documents stored in Blob Storage. Azure API Management is used to create an API Store for development teams and affiliated partners. Sensitive configuration data, like connection strings, are stored in Key Vault and accessed from the APIs or Web App on demand so that these settings never live in their file system. The API App uses the Azure Redis Cache to implement the cache aside pattern, caching data as it is retrieved from SQL Database. A full-text cognitive search pipeline is used to index policy documents in Blob Storage. Cognitive Services are used to enable search index enrichment using cognitive skills in Azure Cognitive Search. PowerApps enable authorized business users to build mobile and web create, read, update, delete (CRUD) applications that interact with SQL Database and Azure Storage, while Microsoft Flow enables them to orchestrations between services such as Office 365 email and services for sending mobile notifications. These orchestrations can be used independently of PowerApps or invoked by PowerApps to provide additional logic. The solution uses user and application identities maintained in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53</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should Contoso implement the PolicyConnect mobile app?</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Utilize Xamarin within Visual Studio</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services supporting the mobile app backend? Would you suggest a Mobile App or an API App? Why?</a:t>
            </a:r>
          </a:p>
          <a:p>
            <a:pPr lvl="0"/>
            <a:r>
              <a:rPr lang="en-US" sz="2200" dirty="0">
                <a:solidFill>
                  <a:schemeClr val="tx1"/>
                </a:solidFill>
                <a:latin typeface="Segoe UI Semilight" panose="020B0402040204020203" pitchFamily="34" charset="0"/>
                <a:cs typeface="Segoe UI Semilight" panose="020B0402040204020203" pitchFamily="34" charset="0"/>
              </a:rPr>
              <a:t>- In this scenario, either one would work because API Apps and Mobile Apps expose the same functionality that Contoso needs to support the Web App and the APIs that are behind the Web App and the Xamarin mobile application.</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web site?</a:t>
            </a:r>
          </a:p>
          <a:p>
            <a:pPr marL="0" lvl="0" indent="0">
              <a:buFontTx/>
              <a:buNone/>
            </a:pPr>
            <a:r>
              <a:rPr lang="en-US" sz="2200" dirty="0">
                <a:solidFill>
                  <a:schemeClr val="tx1"/>
                </a:solidFill>
                <a:latin typeface="Segoe UI Semilight" panose="020B0402040204020203" pitchFamily="34" charset="0"/>
                <a:cs typeface="Segoe UI Semilight" panose="020B0402040204020203" pitchFamily="34" charset="0"/>
              </a:rPr>
              <a:t>- A Web App</a:t>
            </a:r>
          </a:p>
          <a:p>
            <a:pPr marL="342900" lvl="0" indent="-342900">
              <a:buFontTx/>
              <a:buChar char="-"/>
            </a:pPr>
            <a:endParaRPr lang="en-US" sz="2200" dirty="0">
              <a:solidFill>
                <a:schemeClr val="tx1"/>
              </a:solidFill>
              <a:latin typeface="Segoe UI Semilight" panose="020B0402040204020203" pitchFamily="34" charset="0"/>
              <a:cs typeface="Segoe UI Semilight" panose="020B0402040204020203" pitchFamily="34" charset="0"/>
            </a:endParaRPr>
          </a:p>
          <a:p>
            <a:pPr marL="0" lvl="0" indent="0">
              <a:buFontTx/>
              <a:buNone/>
            </a:pPr>
            <a:r>
              <a:rPr lang="en-US" sz="1200" b="1" kern="1200" dirty="0">
                <a:solidFill>
                  <a:schemeClr val="tx1"/>
                </a:solidFill>
                <a:effectLst/>
                <a:latin typeface="+mn-lt"/>
                <a:ea typeface="+mn-ea"/>
                <a:cs typeface="+mn-cs"/>
              </a:rPr>
              <a:t>What Azure service would provide a light weight, serverless API solution for retrieving policy documents from Azure blob storage?</a:t>
            </a:r>
          </a:p>
          <a:p>
            <a:pPr marL="0" lvl="0" indent="0">
              <a:buFontTx/>
              <a:buNone/>
            </a:pPr>
            <a:r>
              <a:rPr lang="en-US" sz="2200" b="0" dirty="0">
                <a:solidFill>
                  <a:schemeClr val="tx1"/>
                </a:solidFill>
                <a:latin typeface="Segoe UI Semilight" panose="020B0402040204020203" pitchFamily="34" charset="0"/>
                <a:cs typeface="Segoe UI Semilight" panose="020B0402040204020203" pitchFamily="34" charset="0"/>
              </a:rPr>
              <a:t>- Azure Functions Proxies provide an easy way to create serverless APIs, providing a way to break large APIs into multiple function apps (as in a microservices architecture), while still presenting a single API surface for clients.</a:t>
            </a:r>
          </a:p>
        </p:txBody>
      </p:sp>
      <p:sp>
        <p:nvSpPr>
          <p:cNvPr id="4" name="Slide Number Placeholder 3"/>
          <p:cNvSpPr>
            <a:spLocks noGrp="1"/>
          </p:cNvSpPr>
          <p:nvPr>
            <p:ph type="sldNum" sz="quarter" idx="10"/>
          </p:nvPr>
        </p:nvSpPr>
        <p:spPr/>
        <p:txBody>
          <a:bodyPr/>
          <a:lstStyle/>
          <a:p>
            <a:fld id="{0998D5BB-B127-481F-BC0A-2F77C576BB34}" type="slidenum">
              <a:rPr lang="en-US" smtClean="0"/>
              <a:t>54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would you secure sensitive information used by the web site and APIs?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Rather than storing sensitive application secrets like credentials and database connection strings in the web.config of the Web and API Apps, Contoso should use Key Vault to store these secrets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55</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a:solidFill>
                  <a:schemeClr val="tx1"/>
                </a:solidFill>
                <a:latin typeface="Segoe UI Semilight" panose="020B0402040204020203" pitchFamily="34" charset="0"/>
                <a:cs typeface="Segoe UI Semilight" panose="020B0402040204020203" pitchFamily="34" charset="0"/>
              </a:rPr>
              <a:t>What recommendations can you make to help Contoso manage its API inventory as it grows in the future? Are there services in Azure that can provide a proof of concept *API Store* experience now and serve as path to development in the future?</a:t>
            </a:r>
            <a:r>
              <a:rPr lang="en-US" sz="22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Azure API Management has features to help Contoso quickly build and scale an API ecosystem and grow into the future. APIs can be organized into Product groups to provide organization and AAD integration comes out of the box. It will be relatively easy to develop new customer channels for affiliated partners and provide controlled discoverability and lifecycle management to development teams.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56</a:t>
            </a:fld>
            <a:endParaRPr lang="en-US" dirty="0"/>
          </a:p>
        </p:txBody>
      </p:sp>
    </p:spTree>
    <p:extLst>
      <p:ext uri="{BB962C8B-B14F-4D97-AF65-F5344CB8AC3E}">
        <p14:creationId xmlns:p14="http://schemas.microsoft.com/office/powerpoint/2010/main" val="1606450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sz="1200" dirty="0">
                <a:effectLst/>
                <a:latin typeface="Calibri" panose="020F0502020204030204" pitchFamily="34" charset="0"/>
                <a:ea typeface="Calibri" panose="020F0502020204030204" pitchFamily="34" charset="0"/>
                <a:cs typeface="Times New Roman" panose="02020603050405020304" pitchFamily="18" charset="0"/>
              </a:rPr>
              <a:t>Interaktiver WS, F&amp;A jederzeit</a:t>
            </a:r>
          </a:p>
          <a:p>
            <a:pPr marL="171450" indent="-171450">
              <a:buFontTx/>
              <a:buChar char="-"/>
            </a:pPr>
            <a:r>
              <a:rPr lang="de-DE" sz="1200" dirty="0">
                <a:effectLst/>
                <a:latin typeface="Calibri" panose="020F0502020204030204" pitchFamily="34" charset="0"/>
                <a:ea typeface="Calibri" panose="020F0502020204030204" pitchFamily="34" charset="0"/>
                <a:cs typeface="Times New Roman" panose="02020603050405020304" pitchFamily="18" charset="0"/>
              </a:rPr>
              <a:t>Unterlagen sind in englisch</a:t>
            </a:r>
          </a:p>
          <a:p>
            <a:pPr marL="171450" indent="-171450">
              <a:buFontTx/>
              <a:buChar char="-"/>
            </a:pPr>
            <a:r>
              <a:rPr lang="de-DE" sz="1200" dirty="0">
                <a:effectLst/>
                <a:latin typeface="Calibri" panose="020F0502020204030204" pitchFamily="34" charset="0"/>
                <a:ea typeface="Calibri" panose="020F0502020204030204" pitchFamily="34" charset="0"/>
                <a:cs typeface="Times New Roman" panose="02020603050405020304" pitchFamily="18" charset="0"/>
              </a:rPr>
              <a:t>Sich über den Hintergrund der Teilnehmer informieren.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57</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58</a:t>
            </a:fld>
            <a:endParaRPr lang="en-US" dirty="0"/>
          </a:p>
        </p:txBody>
      </p:sp>
    </p:spTree>
    <p:extLst>
      <p:ext uri="{BB962C8B-B14F-4D97-AF65-F5344CB8AC3E}">
        <p14:creationId xmlns:p14="http://schemas.microsoft.com/office/powerpoint/2010/main" val="24969158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Given their requirements, how would you enable full text search on the stored policy documents?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Use Azure Cognitive Search and the Indexer for Azure Storage blobs. </a:t>
            </a:r>
          </a:p>
          <a:p>
            <a:pPr lvl="0"/>
            <a:r>
              <a:rPr lang="en-US" sz="2200" dirty="0">
                <a:solidFill>
                  <a:schemeClr val="tx1"/>
                </a:solidFill>
                <a:latin typeface="Segoe UI Semilight" panose="020B0402040204020203" pitchFamily="34" charset="0"/>
                <a:cs typeface="Segoe UI Semilight" panose="020B0402040204020203" pitchFamily="34" charset="0"/>
              </a:rPr>
              <a:t>- For files stored in Azure Storage Blobs, this indexer will full-text index PDFs, Microsoft Office Documents (DOCX, DOC, XLSX, XLS, PPTX, PPT and MSG), HTML, XML, ZIP, EML, JSON, and plain text files. They could then use the Azure Cognitive Search .NET SDK from the API App to kick off searches.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59</a:t>
            </a:fld>
            <a:endParaRPr lang="en-US" dirty="0"/>
          </a:p>
        </p:txBody>
      </p:sp>
    </p:spTree>
    <p:extLst>
      <p:ext uri="{BB962C8B-B14F-4D97-AF65-F5344CB8AC3E}">
        <p14:creationId xmlns:p14="http://schemas.microsoft.com/office/powerpoint/2010/main" val="6090619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60</a:t>
            </a:fld>
            <a:endParaRPr lang="en-US" dirty="0"/>
          </a:p>
        </p:txBody>
      </p:sp>
    </p:spTree>
    <p:extLst>
      <p:ext uri="{BB962C8B-B14F-4D97-AF65-F5344CB8AC3E}">
        <p14:creationId xmlns:p14="http://schemas.microsoft.com/office/powerpoint/2010/main" val="5826908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61</a:t>
            </a:fld>
            <a:endParaRPr lang="en-US" dirty="0"/>
          </a:p>
        </p:txBody>
      </p:sp>
    </p:spTree>
    <p:extLst>
      <p:ext uri="{BB962C8B-B14F-4D97-AF65-F5344CB8AC3E}">
        <p14:creationId xmlns:p14="http://schemas.microsoft.com/office/powerpoint/2010/main" val="33070432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21055">
              <a:buNone/>
            </a:pPr>
            <a:r>
              <a:rPr lang="en-US" sz="2800" b="1" dirty="0">
                <a:solidFill>
                  <a:schemeClr val="tx1"/>
                </a:solidFill>
                <a:latin typeface="Segoe UI Semilight" panose="020B0402040204020203" pitchFamily="34" charset="0"/>
                <a:cs typeface="Segoe UI Semilight" panose="020B0402040204020203" pitchFamily="34" charset="0"/>
              </a:rPr>
              <a:t>How would you enable their business users to create their own internal mobile apps that help them streamline their processes without the time and resource investment required for full scale mobile apps?</a:t>
            </a:r>
            <a:endParaRPr lang="en-US" sz="24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PowerApps would enable business users at Contoso to create their own web and mobile apps that support CRUD functionality against data in SQL DB and Azure Storage Blobs.</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Microsoft Flow, which integrates with PowerApps but can also be used stand-alone, would enable them to create automated processes in ad-hoc fashion. Business users could create these for their own use or share them back with the rest of the organization.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62</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554"/>
            <a:r>
              <a:rPr lang="en-US" dirty="0">
                <a:solidFill>
                  <a:srgbClr val="FFFFFF"/>
                </a:solidFill>
                <a:cs typeface="Segoe UI" panose="020B0502040204020203" pitchFamily="34" charset="0"/>
              </a:rPr>
              <a:t>This could be implemented with Microsoft Flow. </a:t>
            </a:r>
          </a:p>
          <a:p>
            <a:pPr lvl="0" defTabSz="914554"/>
            <a:r>
              <a:rPr lang="en-US" dirty="0">
                <a:solidFill>
                  <a:srgbClr val="FFFFFF"/>
                </a:solidFill>
                <a:cs typeface="Segoe UI" panose="020B0502040204020203" pitchFamily="34" charset="0"/>
              </a:rPr>
              <a:t>The business user would login to Microsoft Flow and create a new flow. It would begin with Office 365, on new email, where the priority flag is set to High. </a:t>
            </a:r>
          </a:p>
          <a:p>
            <a:pPr lvl="0" defTabSz="914554"/>
            <a:r>
              <a:rPr lang="en-US" dirty="0">
                <a:solidFill>
                  <a:srgbClr val="FFFFFF"/>
                </a:solidFill>
                <a:cs typeface="Segoe UI" panose="020B0502040204020203" pitchFamily="34" charset="0"/>
              </a:rPr>
              <a:t>Then a Push notification – send a push notification action would follow that can use the subject and sender of the email in the subject of the notification. </a:t>
            </a:r>
          </a:p>
          <a:p>
            <a:pPr lvl="0" defTabSz="914554"/>
            <a:r>
              <a:rPr lang="en-US" dirty="0">
                <a:solidFill>
                  <a:srgbClr val="FFFFFF"/>
                </a:solidFill>
                <a:cs typeface="Segoe UI" panose="020B0502040204020203" pitchFamily="34" charset="0"/>
              </a:rPr>
              <a:t>The user would save this flow. To receive notifications, the user would need to install the Microsoft Flow app on her mobile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63</a:t>
            </a:fld>
            <a:endParaRPr lang="en-US" dirty="0"/>
          </a:p>
        </p:txBody>
      </p:sp>
    </p:spTree>
    <p:extLst>
      <p:ext uri="{BB962C8B-B14F-4D97-AF65-F5344CB8AC3E}">
        <p14:creationId xmlns:p14="http://schemas.microsoft.com/office/powerpoint/2010/main" val="32925908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https://github.com/microsoft/MCW-App-modernization/blob/master/Whiteboard%20design%20session/WDS%20trainer%20guide%20-%20App%20modernization.md#checklist-of-preferred-objection-handling</a:t>
            </a:r>
          </a:p>
          <a:p>
            <a:pPr lvl="0"/>
            <a:endParaRPr lang="en-US" sz="2400" dirty="0">
              <a:solidFill>
                <a:schemeClr val="tx1"/>
              </a:solidFill>
              <a:latin typeface="Segoe UI Semilight" panose="020B0402040204020203" pitchFamily="34" charset="0"/>
              <a:cs typeface="Segoe UI Semilight" panose="020B0402040204020203" pitchFamily="34" charset="0"/>
            </a:endParaRPr>
          </a:p>
          <a:p>
            <a:pPr lvl="0"/>
            <a:r>
              <a:rPr lang="en-US" sz="2400" dirty="0">
                <a:solidFill>
                  <a:schemeClr val="tx1"/>
                </a:solidFill>
                <a:latin typeface="Segoe UI Semilight" panose="020B0402040204020203" pitchFamily="34" charset="0"/>
                <a:cs typeface="Segoe UI Semilight" panose="020B0402040204020203" pitchFamily="34" charset="0"/>
              </a:rPr>
              <a:t>* Microsoft Flow allows business users to automate their processes.</a:t>
            </a:r>
          </a:p>
          <a:p>
            <a:pPr lvl="0"/>
            <a:r>
              <a:rPr lang="en-US" sz="2400" dirty="0">
                <a:solidFill>
                  <a:schemeClr val="tx1"/>
                </a:solidFill>
                <a:latin typeface="Segoe UI Semilight" panose="020B0402040204020203" pitchFamily="34" charset="0"/>
                <a:cs typeface="Segoe UI Semilight" panose="020B0402040204020203" pitchFamily="34" charset="0"/>
              </a:rPr>
              <a:t>* Flow will not replace </a:t>
            </a:r>
            <a:r>
              <a:rPr lang="en-US" sz="2200" dirty="0">
                <a:solidFill>
                  <a:schemeClr val="tx1"/>
                </a:solidFill>
                <a:latin typeface="Segoe UI Semilight" panose="020B0402040204020203" pitchFamily="34" charset="0"/>
                <a:cs typeface="Segoe UI Semilight" panose="020B0402040204020203" pitchFamily="34" charset="0"/>
              </a:rPr>
              <a:t>Logic Apps. Logic Apps represent an “advanced” version of Microsoft Flow, providing support for more developer centric tasks, such as integrating API Apps as custom actions, whereas Flow only provides pre-built actions.</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Segoe UI Semilight" panose="020B0402040204020203" pitchFamily="34" charset="0"/>
                <a:cs typeface="Segoe UI Semilight" panose="020B0402040204020203" pitchFamily="34" charset="0"/>
              </a:rPr>
              <a:t>* Azure Key Vault provides a mechanism to store secrets encrypted and securely stored within the confines of specialized hardware called Hardware Security Modules (HSM).</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 proof of concept that demonstrates the capabilities of Azure API Management can be put together quickly and can easily be scaled up to create the API Store experience Contoso is looking for.</a:t>
            </a:r>
            <a:endParaRPr lang="en-US" sz="2400" dirty="0">
              <a:solidFill>
                <a:schemeClr val="tx1"/>
              </a:solidFill>
              <a:latin typeface="Segoe UI Semilight" panose="020B0402040204020203" pitchFamily="34" charset="0"/>
              <a:cs typeface="Segoe UI Semilight" panose="020B0402040204020203" pitchFamily="34" charset="0"/>
            </a:endParaRPr>
          </a:p>
          <a:p>
            <a:pPr lvl="0"/>
            <a:r>
              <a:rPr lang="en-US" sz="2400" dirty="0">
                <a:solidFill>
                  <a:schemeClr val="tx1"/>
                </a:solidFill>
                <a:latin typeface="Segoe UI Semilight" panose="020B0402040204020203" pitchFamily="34" charset="0"/>
                <a:cs typeface="Segoe UI Semilight" panose="020B0402040204020203" pitchFamily="34" charset="0"/>
              </a:rPr>
              <a:t>* It is likely that a feature that was previously built into SQL Server and used from applications directly now runs external to Azure SQL Database in the form of a separate Azure service. Examples include:</a:t>
            </a:r>
          </a:p>
          <a:p>
            <a:pPr lvl="1"/>
            <a:r>
              <a:rPr lang="en-US" sz="2200" b="1" dirty="0">
                <a:solidFill>
                  <a:schemeClr val="tx1"/>
                </a:solidFill>
                <a:latin typeface="Segoe UI Semilight" panose="020B0402040204020203" pitchFamily="34" charset="0"/>
                <a:cs typeface="Segoe UI Semilight" panose="020B0402040204020203" pitchFamily="34" charset="0"/>
              </a:rPr>
              <a:t>Linked servers</a:t>
            </a:r>
            <a:r>
              <a:rPr lang="en-US" sz="2200" dirty="0">
                <a:solidFill>
                  <a:schemeClr val="tx1"/>
                </a:solidFill>
                <a:latin typeface="Segoe UI Semilight" panose="020B0402040204020203" pitchFamily="34" charset="0"/>
                <a:cs typeface="Segoe UI Semilight" panose="020B0402040204020203" pitchFamily="34" charset="0"/>
              </a:rPr>
              <a:t>- are not supported by SQL Server, but cross database read-only querying is possible using elastic database query. </a:t>
            </a:r>
          </a:p>
          <a:p>
            <a:pPr lvl="1"/>
            <a:r>
              <a:rPr lang="en-US" sz="2200" b="1" dirty="0">
                <a:solidFill>
                  <a:schemeClr val="tx1"/>
                </a:solidFill>
                <a:latin typeface="Segoe UI Semilight" panose="020B0402040204020203" pitchFamily="34" charset="0"/>
                <a:cs typeface="Segoe UI Semilight" panose="020B0402040204020203" pitchFamily="34" charset="0"/>
              </a:rPr>
              <a:t>Database Mail</a:t>
            </a:r>
            <a:r>
              <a:rPr lang="en-US" sz="2200" dirty="0">
                <a:solidFill>
                  <a:schemeClr val="tx1"/>
                </a:solidFill>
                <a:latin typeface="Segoe UI Semilight" panose="020B0402040204020203" pitchFamily="34" charset="0"/>
                <a:cs typeface="Segoe UI Semilight" panose="020B0402040204020203" pitchFamily="34" charset="0"/>
              </a:rPr>
              <a:t>- which was used to send email directly from SQL Server is not supported, but there are multiple alternatives (such as using Office 365 and SendGrid) that applications can use to send emails. </a:t>
            </a:r>
          </a:p>
          <a:p>
            <a:pPr lvl="1"/>
            <a:r>
              <a:rPr lang="en-US" sz="2200" b="1" dirty="0">
                <a:solidFill>
                  <a:schemeClr val="tx1"/>
                </a:solidFill>
                <a:latin typeface="Segoe UI Semilight" panose="020B0402040204020203" pitchFamily="34" charset="0"/>
                <a:cs typeface="Segoe UI Semilight" panose="020B0402040204020203" pitchFamily="34" charset="0"/>
              </a:rPr>
              <a:t>SQL Server Agent Jobs</a:t>
            </a:r>
            <a:r>
              <a:rPr lang="en-US" sz="2200" dirty="0">
                <a:solidFill>
                  <a:schemeClr val="tx1"/>
                </a:solidFill>
                <a:latin typeface="Segoe UI Semilight" panose="020B0402040204020203" pitchFamily="34" charset="0"/>
                <a:cs typeface="Segoe UI Semilight" panose="020B0402040204020203" pitchFamily="34" charset="0"/>
              </a:rPr>
              <a:t>- these background processes can usually be migrated to a Web Job (running within an App Service), Azure Functions, or to Cloud Service Worker Role. </a:t>
            </a:r>
          </a:p>
          <a:p>
            <a:pPr lvl="1"/>
            <a:r>
              <a:rPr lang="en-US" sz="2200" b="1" dirty="0">
                <a:solidFill>
                  <a:schemeClr val="tx1"/>
                </a:solidFill>
                <a:latin typeface="Segoe UI Semilight" panose="020B0402040204020203" pitchFamily="34" charset="0"/>
                <a:cs typeface="Segoe UI Semilight" panose="020B0402040204020203" pitchFamily="34" charset="0"/>
              </a:rPr>
              <a:t>Service Broker</a:t>
            </a:r>
            <a:r>
              <a:rPr lang="en-US" sz="2200" dirty="0">
                <a:solidFill>
                  <a:schemeClr val="tx1"/>
                </a:solidFill>
                <a:latin typeface="Segoe UI Semilight" panose="020B0402040204020203" pitchFamily="34" charset="0"/>
                <a:cs typeface="Segoe UI Semilight" panose="020B0402040204020203" pitchFamily="34" charset="0"/>
              </a:rPr>
              <a:t>- numerous alternative messaging options exist in Azure, including Azure Storage Queues and Azure Service Bus Brokered Messaging.</a:t>
            </a:r>
            <a:endParaRPr lang="en-US" sz="1800" dirty="0">
              <a:solidFill>
                <a:schemeClr val="tx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64</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65</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Customer Situation</a:t>
            </a:r>
          </a:p>
          <a:p>
            <a:pPr lvl="1"/>
            <a:r>
              <a:rPr lang="en-US" dirty="0"/>
              <a:t>Customer Needs and Objections</a:t>
            </a:r>
          </a:p>
          <a:p>
            <a:r>
              <a:rPr lang="en-US" dirty="0"/>
              <a:t>Technical Design </a:t>
            </a:r>
          </a:p>
          <a:p>
            <a:pPr lvl="1"/>
            <a:r>
              <a:rPr lang="en-US" dirty="0"/>
              <a:t>Your turn</a:t>
            </a:r>
          </a:p>
          <a:p>
            <a:pPr lvl="1"/>
            <a:r>
              <a:rPr lang="en-US" dirty="0"/>
              <a:t>We provide the solution and discuss it together</a:t>
            </a:r>
          </a:p>
          <a:p>
            <a:endParaRPr lang="de-DE" dirty="0"/>
          </a:p>
        </p:txBody>
      </p:sp>
      <p:sp>
        <p:nvSpPr>
          <p:cNvPr id="4" name="Slide Number Placeholder 3"/>
          <p:cNvSpPr>
            <a:spLocks noGrp="1"/>
          </p:cNvSpPr>
          <p:nvPr>
            <p:ph type="sldNum" sz="quarter" idx="5"/>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852788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https://github.com/microsoft/MCW-App-modernization/blob/master/Hands-on%20lab/Before%20the%20HOL%20-%20App%20modernization.md</a:t>
            </a:r>
          </a:p>
          <a:p>
            <a:endParaRPr lang="de-DE" dirty="0"/>
          </a:p>
        </p:txBody>
      </p:sp>
      <p:sp>
        <p:nvSpPr>
          <p:cNvPr id="4" name="Slide Number Placeholder 3"/>
          <p:cNvSpPr>
            <a:spLocks noGrp="1"/>
          </p:cNvSpPr>
          <p:nvPr>
            <p:ph type="sldNum" sz="quarter" idx="5"/>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091792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u="sng" dirty="0">
                <a:solidFill>
                  <a:schemeClr val="tx1"/>
                </a:solidFill>
                <a:latin typeface="Segoe UI Light" panose="020B0502040204020203" pitchFamily="34" charset="0"/>
                <a:hlinkClick r:id="rId3">
                  <a:extLst>
                    <a:ext uri="{A12FA001-AC4F-418D-AE19-62706E023703}">
                      <ahyp:hlinkClr xmlns:ahyp="http://schemas.microsoft.com/office/drawing/2018/hyperlinkcolor" val="tx"/>
                    </a:ext>
                  </a:extLst>
                </a:hlinkClick>
              </a:rPr>
              <a:t>https://bit.ly/</a:t>
            </a:r>
            <a:r>
              <a:rPr lang="en-US" sz="1800" dirty="0">
                <a:effectLst/>
                <a:latin typeface="Calibri" panose="020F0502020204030204" pitchFamily="34" charset="0"/>
                <a:ea typeface="Calibri" panose="020F0502020204030204" pitchFamily="34" charset="0"/>
              </a:rPr>
              <a:t>2Mt0bpZ</a:t>
            </a:r>
            <a:endParaRPr lang="de-DE" sz="1600" b="1" u="sng" dirty="0">
              <a:solidFill>
                <a:schemeClr val="tx1"/>
              </a:solidFill>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effectLst/>
                <a:latin typeface="Segoe UI Light" panose="020B0502040204020203" pitchFamily="34" charset="0"/>
                <a:ea typeface="Calibri" panose="020F0502020204030204" pitchFamily="34" charset="0"/>
              </a:rPr>
              <a:t>Activation Code:</a:t>
            </a:r>
            <a:br>
              <a:rPr lang="en-US" sz="1200" b="1" dirty="0">
                <a:solidFill>
                  <a:schemeClr val="tx1"/>
                </a:solidFill>
                <a:effectLst/>
                <a:latin typeface="Segoe UI Light" panose="020B0502040204020203" pitchFamily="34" charset="0"/>
                <a:ea typeface="Calibri" panose="020F0502020204030204" pitchFamily="34" charset="0"/>
              </a:rPr>
            </a:br>
            <a:r>
              <a:rPr lang="de-DE" sz="1050" dirty="0">
                <a:latin typeface="Calibri" panose="020F0502020204030204" pitchFamily="34" charset="0"/>
              </a:rPr>
              <a:t>ACTIVATE</a:t>
            </a:r>
            <a:r>
              <a:rPr lang="en-US" sz="1050" dirty="0">
                <a:latin typeface="Calibri" panose="020F0502020204030204" pitchFamily="34" charset="0"/>
              </a:rPr>
              <a:t>12499</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hlinkClick r:id="rId4">
                  <a:extLst>
                    <a:ext uri="{A12FA001-AC4F-418D-AE19-62706E023703}">
                      <ahyp:hlinkClr xmlns:ahyp="http://schemas.microsoft.com/office/drawing/2018/hyperlinkcolor" val="tx"/>
                    </a:ext>
                  </a:extLst>
                </a:hlinkClick>
              </a:rPr>
              <a:t>https://portal.azure.com</a:t>
            </a:r>
            <a:r>
              <a:rPr lang="en-US" sz="1200" dirty="0">
                <a:solidFill>
                  <a:schemeClr val="tx1"/>
                </a:solidFill>
              </a:rPr>
              <a:t> </a:t>
            </a:r>
            <a:r>
              <a:rPr lang="en-DE" sz="1200" dirty="0">
                <a:solidFill>
                  <a:schemeClr val="tx1"/>
                </a:solidFill>
              </a:rPr>
              <a:t> </a:t>
            </a:r>
            <a:r>
              <a:rPr lang="en-US" sz="1200" dirty="0">
                <a:solidFill>
                  <a:schemeClr val="tx1"/>
                </a:solidFill>
              </a:rPr>
              <a:t> </a:t>
            </a:r>
          </a:p>
          <a:p>
            <a:endParaRPr lang="de-DE" dirty="0"/>
          </a:p>
        </p:txBody>
      </p:sp>
      <p:sp>
        <p:nvSpPr>
          <p:cNvPr id="4" name="Slide Number Placeholder 3"/>
          <p:cNvSpPr>
            <a:spLocks noGrp="1"/>
          </p:cNvSpPr>
          <p:nvPr>
            <p:ph type="sldNum" sz="quarter" idx="5"/>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472735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Parts Unlimited is an online auto parts store. Founded in Spokane, WA, in 2008, they are providing both genuine OEM and aftermarket parts for cars, sport utility vehicles, vans, and trucks, including new and remanufactured complex parts, maintenance items, and accessories. Its mission is to make buying vehicle replacement parts easy for consumers and professionals. </a:t>
            </a:r>
          </a:p>
          <a:p>
            <a:endParaRPr lang="en-US" b="0" dirty="0">
              <a:solidFill>
                <a:srgbClr val="000000"/>
              </a:solidFill>
              <a:effectLst/>
              <a:latin typeface="Consolas" panose="020B0609020204030204" pitchFamily="49" charset="0"/>
            </a:endParaRPr>
          </a:p>
          <a:p>
            <a:r>
              <a:rPr lang="de-DE" b="0" dirty="0">
                <a:solidFill>
                  <a:srgbClr val="000000"/>
                </a:solidFill>
                <a:effectLst/>
                <a:latin typeface="Consolas" panose="020B0609020204030204" pitchFamily="49" charset="0"/>
              </a:rPr>
              <a:t>2008 gegründet, 14 Stores, 12.000qm Verteilungszentrum, Umsatz 11Mio, Kundschaft 40% Profis + 60% Hobby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767710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975244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6" r:id="rId5"/>
    <p:sldLayoutId id="2147483687" r:id="rId6"/>
    <p:sldLayoutId id="2147483688" r:id="rId7"/>
    <p:sldLayoutId id="2147483689" r:id="rId8"/>
    <p:sldLayoutId id="2147483690" r:id="rId9"/>
    <p:sldLayoutId id="2147483692" r:id="rId10"/>
    <p:sldLayoutId id="2147483693"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bit.ly/38W4nHz"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portal.azure.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5.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8.sv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hyperlink" Target="http://www.developers.de/" TargetMode="External"/><Relationship Id="rId4" Type="http://schemas.openxmlformats.org/officeDocument/2006/relationships/hyperlink" Target="http://www.meetup.com/Azure-Meetup-Frankfur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 Id="rId4" Type="http://schemas.openxmlformats.org/officeDocument/2006/relationships/chart" Target="../charts/chart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4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3" Type="http://schemas.openxmlformats.org/officeDocument/2006/relationships/image" Target="../media/image39.png"/><Relationship Id="rId7" Type="http://schemas.openxmlformats.org/officeDocument/2006/relationships/image" Target="../media/image43.svg"/><Relationship Id="rId12"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15.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15.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1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15.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4.png"/><Relationship Id="rId7"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1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15.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76676" y="1848213"/>
            <a:ext cx="7171335" cy="899336"/>
          </a:xfrm>
        </p:spPr>
        <p:txBody>
          <a:bodyPr/>
          <a:lstStyle/>
          <a:p>
            <a:r>
              <a:rPr lang="en-US" dirty="0"/>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195559" y="3119032"/>
            <a:ext cx="7171337" cy="1792326"/>
          </a:xfrm>
        </p:spPr>
        <p:txBody>
          <a:bodyPr/>
          <a:lstStyle/>
          <a:p>
            <a:r>
              <a:rPr lang="en-US" sz="2800" dirty="0"/>
              <a:t>Damir Dobric</a:t>
            </a:r>
          </a:p>
          <a:p>
            <a:r>
              <a:rPr lang="en-US" sz="2800" dirty="0"/>
              <a:t>Lead Software Architect at daenet GmbH</a:t>
            </a:r>
          </a:p>
          <a:p>
            <a:r>
              <a:rPr lang="en-US" sz="2800" dirty="0"/>
              <a:t>Microsoft Regional Director</a:t>
            </a:r>
          </a:p>
          <a:p>
            <a:r>
              <a:rPr lang="en-US" sz="2800" dirty="0"/>
              <a:t>Azure Most Valuable Professional</a:t>
            </a:r>
          </a:p>
          <a:p>
            <a:endParaRPr lang="en-US" dirty="0"/>
          </a:p>
          <a:p>
            <a:r>
              <a:rPr lang="en-US" dirty="0"/>
              <a:t>Proctor: </a:t>
            </a:r>
          </a:p>
          <a:p>
            <a:r>
              <a:rPr lang="en-US" dirty="0"/>
              <a:t>Edin Mulic</a:t>
            </a:r>
          </a:p>
          <a:p>
            <a:r>
              <a:rPr lang="en-US" sz="2800" dirty="0"/>
              <a:t>Senior Software Architect at daenet </a:t>
            </a:r>
          </a:p>
        </p:txBody>
      </p:sp>
      <p:sp>
        <p:nvSpPr>
          <p:cNvPr id="5" name="TextBox 4">
            <a:extLst>
              <a:ext uri="{FF2B5EF4-FFF2-40B4-BE49-F238E27FC236}">
                <a16:creationId xmlns:a16="http://schemas.microsoft.com/office/drawing/2014/main" id="{A253C2C6-F282-4E4E-8F38-520C2E440107}"/>
              </a:ext>
            </a:extLst>
          </p:cNvPr>
          <p:cNvSpPr txBox="1"/>
          <p:nvPr/>
        </p:nvSpPr>
        <p:spPr>
          <a:xfrm>
            <a:off x="276676" y="4660180"/>
            <a:ext cx="6164826" cy="369332"/>
          </a:xfrm>
          <a:prstGeom prst="rect">
            <a:avLst/>
          </a:prstGeom>
          <a:noFill/>
        </p:spPr>
        <p:txBody>
          <a:bodyPr wrap="square">
            <a:spAutoFit/>
          </a:bodyPr>
          <a:lstStyle/>
          <a:p>
            <a:r>
              <a:rPr lang="en-DE" dirty="0"/>
              <a:t>https://damirdobric.me/</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9117EC-D485-4403-8830-924B1272AD8F}"/>
              </a:ext>
            </a:extLst>
          </p:cNvPr>
          <p:cNvSpPr>
            <a:spLocks noGrp="1"/>
          </p:cNvSpPr>
          <p:nvPr>
            <p:ph type="body" sz="quarter" idx="10"/>
          </p:nvPr>
        </p:nvSpPr>
        <p:spPr>
          <a:xfrm>
            <a:off x="269239" y="1189177"/>
            <a:ext cx="11653523" cy="5316968"/>
          </a:xfrm>
        </p:spPr>
        <p:txBody>
          <a:bodyPr/>
          <a:lstStyle/>
          <a:p>
            <a:r>
              <a:rPr lang="en-US" dirty="0"/>
              <a:t>Instructions</a:t>
            </a:r>
            <a:br>
              <a:rPr lang="en-US" dirty="0"/>
            </a:b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        https://github.com/microsoft/MCW-App-modernization/blob/master/Hands-on%20lab/Before%20the%20HOL%20-%20App%20modernization.md</a:t>
            </a:r>
          </a:p>
          <a:p>
            <a:endParaRPr lang="en-US" dirty="0"/>
          </a:p>
          <a:p>
            <a:r>
              <a:rPr lang="en-US" dirty="0"/>
              <a:t>Create the RG for the lab</a:t>
            </a:r>
          </a:p>
          <a:p>
            <a:r>
              <a:rPr lang="en-US" dirty="0"/>
              <a:t>Register Data Migration resource provider</a:t>
            </a:r>
          </a:p>
          <a:p>
            <a:r>
              <a:rPr lang="en-US" dirty="0"/>
              <a:t>Execute ARM script</a:t>
            </a:r>
            <a:br>
              <a:rPr lang="en-US" dirty="0"/>
            </a:br>
            <a:endParaRPr lang="en-US" dirty="0"/>
          </a:p>
          <a:p>
            <a:r>
              <a:rPr lang="en-US" dirty="0"/>
              <a:t>Execution duration: 45 minutes</a:t>
            </a:r>
            <a:endParaRPr lang="en-DE" dirty="0"/>
          </a:p>
        </p:txBody>
      </p:sp>
      <p:sp>
        <p:nvSpPr>
          <p:cNvPr id="3" name="Title 2">
            <a:extLst>
              <a:ext uri="{FF2B5EF4-FFF2-40B4-BE49-F238E27FC236}">
                <a16:creationId xmlns:a16="http://schemas.microsoft.com/office/drawing/2014/main" id="{5757FA56-91FF-49B4-96E9-F249E56C0204}"/>
              </a:ext>
            </a:extLst>
          </p:cNvPr>
          <p:cNvSpPr>
            <a:spLocks noGrp="1"/>
          </p:cNvSpPr>
          <p:nvPr>
            <p:ph type="title"/>
          </p:nvPr>
        </p:nvSpPr>
        <p:spPr/>
        <p:txBody>
          <a:bodyPr/>
          <a:lstStyle/>
          <a:p>
            <a:r>
              <a:rPr lang="en-US" dirty="0"/>
              <a:t>Step ZERO – Use your own subscription</a:t>
            </a:r>
            <a:endParaRPr lang="en-DE" dirty="0"/>
          </a:p>
        </p:txBody>
      </p:sp>
      <p:pic>
        <p:nvPicPr>
          <p:cNvPr id="9" name="Picture 8">
            <a:extLst>
              <a:ext uri="{FF2B5EF4-FFF2-40B4-BE49-F238E27FC236}">
                <a16:creationId xmlns:a16="http://schemas.microsoft.com/office/drawing/2014/main" id="{2FB1793C-05C5-4AA5-8842-88CD94B5803B}"/>
              </a:ext>
            </a:extLst>
          </p:cNvPr>
          <p:cNvPicPr>
            <a:picLocks noChangeAspect="1"/>
          </p:cNvPicPr>
          <p:nvPr/>
        </p:nvPicPr>
        <p:blipFill>
          <a:blip r:embed="rId3"/>
          <a:stretch>
            <a:fillRect/>
          </a:stretch>
        </p:blipFill>
        <p:spPr>
          <a:xfrm>
            <a:off x="705985" y="1841423"/>
            <a:ext cx="9026984" cy="516579"/>
          </a:xfrm>
          <a:prstGeom prst="rect">
            <a:avLst/>
          </a:prstGeom>
        </p:spPr>
      </p:pic>
      <p:pic>
        <p:nvPicPr>
          <p:cNvPr id="13" name="Picture 12">
            <a:extLst>
              <a:ext uri="{FF2B5EF4-FFF2-40B4-BE49-F238E27FC236}">
                <a16:creationId xmlns:a16="http://schemas.microsoft.com/office/drawing/2014/main" id="{19613212-F5D4-4244-9A7E-E9F901B41305}"/>
              </a:ext>
            </a:extLst>
          </p:cNvPr>
          <p:cNvPicPr>
            <a:picLocks noChangeAspect="1"/>
          </p:cNvPicPr>
          <p:nvPr/>
        </p:nvPicPr>
        <p:blipFill>
          <a:blip r:embed="rId4"/>
          <a:stretch>
            <a:fillRect/>
          </a:stretch>
        </p:blipFill>
        <p:spPr>
          <a:xfrm>
            <a:off x="1544185" y="5236100"/>
            <a:ext cx="2120347" cy="432723"/>
          </a:xfrm>
          <a:prstGeom prst="rect">
            <a:avLst/>
          </a:prstGeom>
        </p:spPr>
      </p:pic>
    </p:spTree>
    <p:extLst>
      <p:ext uri="{BB962C8B-B14F-4D97-AF65-F5344CB8AC3E}">
        <p14:creationId xmlns:p14="http://schemas.microsoft.com/office/powerpoint/2010/main" val="25545988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9117EC-D485-4403-8830-924B1272AD8F}"/>
              </a:ext>
            </a:extLst>
          </p:cNvPr>
          <p:cNvSpPr>
            <a:spLocks noGrp="1"/>
          </p:cNvSpPr>
          <p:nvPr>
            <p:ph type="body" sz="quarter" idx="10"/>
          </p:nvPr>
        </p:nvSpPr>
        <p:spPr>
          <a:xfrm>
            <a:off x="269239" y="1189177"/>
            <a:ext cx="11653523" cy="5355377"/>
          </a:xfrm>
        </p:spPr>
        <p:txBody>
          <a:bodyPr/>
          <a:lstStyle/>
          <a:p>
            <a:r>
              <a:rPr lang="en-US" dirty="0"/>
              <a:t>Sign up</a:t>
            </a:r>
            <a:br>
              <a:rPr lang="en-US" dirty="0"/>
            </a:br>
            <a:r>
              <a:rPr lang="de-DE" sz="2400" u="sng" dirty="0">
                <a:solidFill>
                  <a:schemeClr val="tx1"/>
                </a:solidFill>
                <a:latin typeface="Segoe UI Light" panose="020B0502040204020203" pitchFamily="34" charset="0"/>
                <a:hlinkClick r:id="rId3">
                  <a:extLst>
                    <a:ext uri="{A12FA001-AC4F-418D-AE19-62706E023703}">
                      <ahyp:hlinkClr xmlns:ahyp="http://schemas.microsoft.com/office/drawing/2018/hyperlinkcolor" val="tx"/>
                    </a:ext>
                  </a:extLst>
                </a:hlinkClick>
              </a:rPr>
              <a:t>https://bit.ly/</a:t>
            </a:r>
            <a:r>
              <a:rPr lang="en-US" sz="2800" b="1" dirty="0">
                <a:effectLst/>
                <a:latin typeface="Calibri" panose="020F0502020204030204" pitchFamily="34" charset="0"/>
                <a:ea typeface="Calibri" panose="020F0502020204030204" pitchFamily="34" charset="0"/>
              </a:rPr>
              <a:t>2Mt0bpZ</a:t>
            </a:r>
            <a:br>
              <a:rPr lang="en-US" sz="3200" b="1" u="sng" dirty="0">
                <a:solidFill>
                  <a:schemeClr val="tx1"/>
                </a:solidFill>
                <a:effectLst/>
                <a:latin typeface="Segoe UI Light" panose="020B0502040204020203" pitchFamily="34" charset="0"/>
                <a:ea typeface="Calibri" panose="020F0502020204030204" pitchFamily="34" charset="0"/>
              </a:rPr>
            </a:br>
            <a:r>
              <a:rPr lang="en-US" sz="2800" b="1" dirty="0">
                <a:solidFill>
                  <a:schemeClr val="tx1"/>
                </a:solidFill>
                <a:effectLst/>
                <a:latin typeface="Segoe UI Light" panose="020B0502040204020203" pitchFamily="34" charset="0"/>
                <a:ea typeface="Calibri" panose="020F0502020204030204" pitchFamily="34" charset="0"/>
              </a:rPr>
              <a:t>Activation Code:</a:t>
            </a:r>
            <a:br>
              <a:rPr lang="en-US" sz="2800" b="1" dirty="0">
                <a:solidFill>
                  <a:schemeClr val="tx1"/>
                </a:solidFill>
                <a:effectLst/>
                <a:latin typeface="Segoe UI Light" panose="020B0502040204020203" pitchFamily="34" charset="0"/>
                <a:ea typeface="Calibri" panose="020F0502020204030204" pitchFamily="34" charset="0"/>
              </a:rPr>
            </a:br>
            <a:r>
              <a:rPr lang="de-DE" sz="1800" dirty="0">
                <a:effectLst/>
                <a:latin typeface="Segoe UI" panose="020B0502040204020203" pitchFamily="34" charset="0"/>
                <a:ea typeface="Calibri" panose="020F0502020204030204" pitchFamily="34" charset="0"/>
              </a:rPr>
              <a:t>ACTIVATE12499</a:t>
            </a:r>
            <a:endParaRPr lang="en-US" sz="2000" dirty="0">
              <a:latin typeface="Calibri" panose="020F0502020204030204" pitchFamily="34" charset="0"/>
            </a:endParaRPr>
          </a:p>
          <a:p>
            <a:endParaRPr lang="en-US" sz="3200" b="1" u="sng" dirty="0">
              <a:solidFill>
                <a:schemeClr val="tx1"/>
              </a:solidFill>
              <a:effectLst/>
              <a:latin typeface="Segoe UI Light" panose="020B0502040204020203" pitchFamily="34" charset="0"/>
              <a:ea typeface="Calibri" panose="020F0502020204030204" pitchFamily="34" charset="0"/>
            </a:endParaRPr>
          </a:p>
          <a:p>
            <a:r>
              <a:rPr lang="en-US" dirty="0"/>
              <a:t>Wait on Emails</a:t>
            </a:r>
          </a:p>
          <a:p>
            <a:endParaRPr lang="en-US" dirty="0"/>
          </a:p>
          <a:p>
            <a:r>
              <a:rPr lang="en-US" dirty="0"/>
              <a:t>Login to portal</a:t>
            </a:r>
          </a:p>
          <a:p>
            <a:pPr marL="0" indent="0">
              <a:buNone/>
            </a:pPr>
            <a:r>
              <a:rPr lang="en-US" sz="2400" dirty="0">
                <a:solidFill>
                  <a:schemeClr val="tx1"/>
                </a:solidFill>
                <a:hlinkClick r:id="rId4">
                  <a:extLst>
                    <a:ext uri="{A12FA001-AC4F-418D-AE19-62706E023703}">
                      <ahyp:hlinkClr xmlns:ahyp="http://schemas.microsoft.com/office/drawing/2018/hyperlinkcolor" val="tx"/>
                    </a:ext>
                  </a:extLst>
                </a:hlinkClick>
              </a:rPr>
              <a:t>https://portal.azure.com</a:t>
            </a:r>
            <a:r>
              <a:rPr lang="en-US" sz="2400" dirty="0">
                <a:solidFill>
                  <a:schemeClr val="tx1"/>
                </a:solidFill>
              </a:rPr>
              <a:t> </a:t>
            </a:r>
            <a:r>
              <a:rPr lang="en-DE" sz="2400" dirty="0">
                <a:solidFill>
                  <a:schemeClr val="tx1"/>
                </a:solidFill>
              </a:rPr>
              <a:t> </a:t>
            </a:r>
            <a:r>
              <a:rPr lang="en-US" sz="2400" dirty="0">
                <a:solidFill>
                  <a:schemeClr val="tx1"/>
                </a:solidFill>
              </a:rPr>
              <a:t> </a:t>
            </a:r>
          </a:p>
          <a:p>
            <a:endParaRPr lang="en-DE" dirty="0"/>
          </a:p>
        </p:txBody>
      </p:sp>
      <p:sp>
        <p:nvSpPr>
          <p:cNvPr id="3" name="Title 2">
            <a:extLst>
              <a:ext uri="{FF2B5EF4-FFF2-40B4-BE49-F238E27FC236}">
                <a16:creationId xmlns:a16="http://schemas.microsoft.com/office/drawing/2014/main" id="{5757FA56-91FF-49B4-96E9-F249E56C0204}"/>
              </a:ext>
            </a:extLst>
          </p:cNvPr>
          <p:cNvSpPr>
            <a:spLocks noGrp="1"/>
          </p:cNvSpPr>
          <p:nvPr>
            <p:ph type="title"/>
          </p:nvPr>
        </p:nvSpPr>
        <p:spPr/>
        <p:txBody>
          <a:bodyPr/>
          <a:lstStyle/>
          <a:p>
            <a:r>
              <a:rPr lang="en-US" dirty="0"/>
              <a:t>Step ZERO – Use MS Lab Environment</a:t>
            </a:r>
            <a:endParaRPr lang="en-DE" dirty="0"/>
          </a:p>
        </p:txBody>
      </p:sp>
      <p:pic>
        <p:nvPicPr>
          <p:cNvPr id="10" name="Picture 9">
            <a:extLst>
              <a:ext uri="{FF2B5EF4-FFF2-40B4-BE49-F238E27FC236}">
                <a16:creationId xmlns:a16="http://schemas.microsoft.com/office/drawing/2014/main" id="{EBF8C735-30D9-499B-9E69-1528D5D12B86}"/>
              </a:ext>
            </a:extLst>
          </p:cNvPr>
          <p:cNvPicPr>
            <a:picLocks noChangeAspect="1"/>
          </p:cNvPicPr>
          <p:nvPr/>
        </p:nvPicPr>
        <p:blipFill>
          <a:blip r:embed="rId5"/>
          <a:stretch>
            <a:fillRect/>
          </a:stretch>
        </p:blipFill>
        <p:spPr>
          <a:xfrm>
            <a:off x="8300516" y="1189176"/>
            <a:ext cx="3622244" cy="4895787"/>
          </a:xfrm>
          <a:prstGeom prst="rect">
            <a:avLst/>
          </a:prstGeom>
        </p:spPr>
      </p:pic>
      <p:pic>
        <p:nvPicPr>
          <p:cNvPr id="5" name="Picture 4">
            <a:extLst>
              <a:ext uri="{FF2B5EF4-FFF2-40B4-BE49-F238E27FC236}">
                <a16:creationId xmlns:a16="http://schemas.microsoft.com/office/drawing/2014/main" id="{D2E67618-6F9B-4E56-BC33-A4097CF6C873}"/>
              </a:ext>
            </a:extLst>
          </p:cNvPr>
          <p:cNvPicPr>
            <a:picLocks noChangeAspect="1"/>
          </p:cNvPicPr>
          <p:nvPr/>
        </p:nvPicPr>
        <p:blipFill>
          <a:blip r:embed="rId6"/>
          <a:stretch>
            <a:fillRect/>
          </a:stretch>
        </p:blipFill>
        <p:spPr>
          <a:xfrm>
            <a:off x="4035178" y="1189176"/>
            <a:ext cx="4205948" cy="3813541"/>
          </a:xfrm>
          <a:prstGeom prst="rect">
            <a:avLst/>
          </a:prstGeom>
        </p:spPr>
      </p:pic>
      <p:cxnSp>
        <p:nvCxnSpPr>
          <p:cNvPr id="8" name="Straight Arrow Connector 7">
            <a:extLst>
              <a:ext uri="{FF2B5EF4-FFF2-40B4-BE49-F238E27FC236}">
                <a16:creationId xmlns:a16="http://schemas.microsoft.com/office/drawing/2014/main" id="{66C88261-D0DD-41F1-8FF3-515A532D33A6}"/>
              </a:ext>
            </a:extLst>
          </p:cNvPr>
          <p:cNvCxnSpPr>
            <a:cxnSpLocks/>
          </p:cNvCxnSpPr>
          <p:nvPr/>
        </p:nvCxnSpPr>
        <p:spPr>
          <a:xfrm flipV="1">
            <a:off x="3546235" y="3637069"/>
            <a:ext cx="1265251" cy="384399"/>
          </a:xfrm>
          <a:prstGeom prst="straightConnector1">
            <a:avLst/>
          </a:prstGeom>
          <a:ln w="28575">
            <a:solidFill>
              <a:srgbClr val="DD7B05"/>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3329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034B87-10A5-45A4-BB55-894B1461C957}"/>
              </a:ext>
              <a:ext uri="{C183D7F6-B498-43B3-948B-1728B52AA6E4}">
                <adec:decorative xmlns:adec="http://schemas.microsoft.com/office/drawing/2017/decorative" val="1"/>
              </a:ext>
            </a:extLst>
          </p:cNvPr>
          <p:cNvSpPr/>
          <p:nvPr/>
        </p:nvSpPr>
        <p:spPr bwMode="auto">
          <a:xfrm>
            <a:off x="7355700" y="0"/>
            <a:ext cx="48363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276259"/>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24801"/>
            <a:ext cx="6763810" cy="4325013"/>
          </a:xfrm>
        </p:spPr>
        <p:txBody>
          <a:bodyPr>
            <a:noAutofit/>
          </a:bodyPr>
          <a:lstStyle/>
          <a:p>
            <a:r>
              <a:rPr lang="en-US" sz="3600" dirty="0">
                <a:solidFill>
                  <a:schemeClr val="tx1"/>
                </a:solidFill>
                <a:latin typeface="+mj-lt"/>
              </a:rPr>
              <a:t>Parts Unlimited is an online </a:t>
            </a:r>
            <a:br>
              <a:rPr lang="en-US" sz="3600" dirty="0">
                <a:solidFill>
                  <a:schemeClr val="tx1"/>
                </a:solidFill>
                <a:latin typeface="+mj-lt"/>
              </a:rPr>
            </a:br>
            <a:r>
              <a:rPr lang="en-US" sz="3600" dirty="0">
                <a:solidFill>
                  <a:schemeClr val="tx1"/>
                </a:solidFill>
                <a:latin typeface="+mj-lt"/>
              </a:rPr>
              <a:t>auto parts store.</a:t>
            </a:r>
          </a:p>
          <a:p>
            <a:endParaRPr lang="en-US" sz="3600" dirty="0">
              <a:solidFill>
                <a:schemeClr val="tx1"/>
              </a:solidFill>
              <a:latin typeface="+mj-lt"/>
            </a:endParaRPr>
          </a:p>
          <a:p>
            <a:r>
              <a:rPr lang="en-US" sz="3600" dirty="0">
                <a:solidFill>
                  <a:schemeClr val="tx1"/>
                </a:solidFill>
                <a:latin typeface="+mj-lt"/>
              </a:rPr>
              <a:t>Its mission is to make buying </a:t>
            </a:r>
            <a:br>
              <a:rPr lang="en-US" sz="3600" dirty="0">
                <a:solidFill>
                  <a:schemeClr val="tx1"/>
                </a:solidFill>
                <a:latin typeface="+mj-lt"/>
              </a:rPr>
            </a:br>
            <a:r>
              <a:rPr lang="en-US" sz="3600" dirty="0">
                <a:solidFill>
                  <a:schemeClr val="tx1"/>
                </a:solidFill>
                <a:latin typeface="+mj-lt"/>
              </a:rPr>
              <a:t>vehicle replacement parts easy </a:t>
            </a:r>
            <a:br>
              <a:rPr lang="en-US" sz="3600" dirty="0">
                <a:solidFill>
                  <a:schemeClr val="tx1"/>
                </a:solidFill>
                <a:latin typeface="+mj-lt"/>
              </a:rPr>
            </a:br>
            <a:r>
              <a:rPr lang="en-US" sz="3600" dirty="0">
                <a:solidFill>
                  <a:schemeClr val="tx1"/>
                </a:solidFill>
                <a:latin typeface="+mj-lt"/>
              </a:rPr>
              <a:t>for consumers and </a:t>
            </a:r>
            <a:br>
              <a:rPr lang="en-US" sz="3600" dirty="0">
                <a:solidFill>
                  <a:schemeClr val="tx1"/>
                </a:solidFill>
                <a:latin typeface="+mj-lt"/>
              </a:rPr>
            </a:br>
            <a:r>
              <a:rPr lang="en-US" sz="3600" dirty="0">
                <a:solidFill>
                  <a:schemeClr val="tx1"/>
                </a:solidFill>
                <a:latin typeface="+mj-lt"/>
              </a:rPr>
              <a:t>professionals. </a:t>
            </a:r>
          </a:p>
          <a:p>
            <a:pPr marL="0" indent="0">
              <a:buNone/>
            </a:pPr>
            <a:endParaRPr lang="en-US" sz="3600" dirty="0">
              <a:solidFill>
                <a:schemeClr val="tx1"/>
              </a:solidFill>
              <a:latin typeface="+mj-lt"/>
            </a:endParaRPr>
          </a:p>
        </p:txBody>
      </p:sp>
      <p:pic>
        <p:nvPicPr>
          <p:cNvPr id="5" name="Picture 4" descr="Parts Unlimited Logo">
            <a:extLst>
              <a:ext uri="{FF2B5EF4-FFF2-40B4-BE49-F238E27FC236}">
                <a16:creationId xmlns:a16="http://schemas.microsoft.com/office/drawing/2014/main" id="{D96B1F04-659A-4ED0-852D-56E9A4203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8350" y="2419350"/>
            <a:ext cx="4191000" cy="2019300"/>
          </a:xfrm>
          <a:prstGeom prst="rect">
            <a:avLst/>
          </a:prstGeom>
        </p:spPr>
      </p:pic>
    </p:spTree>
    <p:extLst>
      <p:ext uri="{BB962C8B-B14F-4D97-AF65-F5344CB8AC3E}">
        <p14:creationId xmlns:p14="http://schemas.microsoft.com/office/powerpoint/2010/main" val="1137023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06044" y="1299456"/>
            <a:ext cx="11766756" cy="4884776"/>
          </a:xfrm>
        </p:spPr>
        <p:txBody>
          <a:bodyPr>
            <a:noAutofit/>
          </a:bodyPr>
          <a:lstStyle/>
          <a:p>
            <a:pPr>
              <a:lnSpc>
                <a:spcPct val="150000"/>
              </a:lnSpc>
            </a:pPr>
            <a:r>
              <a:rPr lang="en-US" sz="2800" dirty="0">
                <a:solidFill>
                  <a:schemeClr val="tx1"/>
                </a:solidFill>
                <a:latin typeface="+mj-lt"/>
              </a:rPr>
              <a:t>A Windows Server 2019 hosting the web commerce</a:t>
            </a:r>
          </a:p>
          <a:p>
            <a:pPr>
              <a:lnSpc>
                <a:spcPct val="150000"/>
              </a:lnSpc>
            </a:pPr>
            <a:r>
              <a:rPr lang="en-US" sz="2800" dirty="0">
                <a:solidFill>
                  <a:schemeClr val="tx1"/>
                </a:solidFill>
                <a:latin typeface="+mj-lt"/>
              </a:rPr>
              <a:t>A SQL Server 2008 R2 hosting the website.</a:t>
            </a:r>
          </a:p>
          <a:p>
            <a:pPr>
              <a:lnSpc>
                <a:spcPct val="150000"/>
              </a:lnSpc>
            </a:pPr>
            <a:r>
              <a:rPr lang="en-US" sz="2800" dirty="0">
                <a:solidFill>
                  <a:schemeClr val="tx1"/>
                </a:solidFill>
              </a:rPr>
              <a:t>On-premises servers maintained by a hardware technician and a system administrator.</a:t>
            </a:r>
            <a:endParaRPr lang="en-US" sz="2800" dirty="0">
              <a:solidFill>
                <a:schemeClr val="tx1"/>
              </a:solidFill>
              <a:latin typeface="+mj-lt"/>
            </a:endParaRPr>
          </a:p>
          <a:p>
            <a:pPr>
              <a:lnSpc>
                <a:spcPct val="150000"/>
              </a:lnSpc>
            </a:pPr>
            <a:r>
              <a:rPr lang="en-US" sz="2800" dirty="0">
                <a:solidFill>
                  <a:schemeClr val="tx1"/>
                </a:solidFill>
              </a:rPr>
              <a:t>Out of business software vendor.</a:t>
            </a:r>
          </a:p>
          <a:p>
            <a:pPr>
              <a:lnSpc>
                <a:spcPct val="150000"/>
              </a:lnSpc>
            </a:pPr>
            <a:r>
              <a:rPr lang="en-US" sz="2800" dirty="0">
                <a:solidFill>
                  <a:schemeClr val="tx1"/>
                </a:solidFill>
                <a:latin typeface="+mj-lt"/>
              </a:rPr>
              <a:t>Small team with only two software engi</a:t>
            </a:r>
            <a:r>
              <a:rPr lang="en-US" sz="2800" dirty="0">
                <a:solidFill>
                  <a:schemeClr val="tx1"/>
                </a:solidFill>
              </a:rPr>
              <a:t>neers.</a:t>
            </a:r>
          </a:p>
          <a:p>
            <a:pPr>
              <a:lnSpc>
                <a:spcPct val="150000"/>
              </a:lnSpc>
            </a:pPr>
            <a:endParaRPr lang="en-US" sz="2800" dirty="0">
              <a:solidFill>
                <a:schemeClr val="tx1"/>
              </a:solidFill>
              <a:latin typeface="+mj-lt"/>
            </a:endParaRPr>
          </a:p>
          <a:p>
            <a:pPr>
              <a:lnSpc>
                <a:spcPct val="150000"/>
              </a:lnSpc>
            </a:pPr>
            <a:endParaRPr lang="en-US" sz="2800" dirty="0">
              <a:solidFill>
                <a:schemeClr val="tx1"/>
              </a:solidFill>
              <a:latin typeface="+mj-lt"/>
            </a:endParaRPr>
          </a:p>
        </p:txBody>
      </p:sp>
    </p:spTree>
    <p:extLst>
      <p:ext uri="{BB962C8B-B14F-4D97-AF65-F5344CB8AC3E}">
        <p14:creationId xmlns:p14="http://schemas.microsoft.com/office/powerpoint/2010/main" val="4207552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97042"/>
            <a:ext cx="9701856" cy="4572922"/>
          </a:xfrm>
        </p:spPr>
        <p:txBody>
          <a:bodyPr>
            <a:normAutofit lnSpcReduction="10000"/>
          </a:bodyPr>
          <a:lstStyle/>
          <a:p>
            <a:pPr lvl="1"/>
            <a:r>
              <a:rPr lang="en-US" sz="3600" dirty="0">
                <a:solidFill>
                  <a:schemeClr val="tx1"/>
                </a:solidFill>
                <a:latin typeface="Segoe UI Semilight" panose="020B0402040204020203" pitchFamily="34" charset="0"/>
                <a:cs typeface="Segoe UI Semilight" panose="020B0402040204020203" pitchFamily="34" charset="0"/>
              </a:rPr>
              <a:t>Assess Migration to Azure </a:t>
            </a:r>
          </a:p>
          <a:p>
            <a:pPr lvl="1"/>
            <a:r>
              <a:rPr lang="en-US" sz="3600" dirty="0">
                <a:solidFill>
                  <a:schemeClr val="tx1"/>
                </a:solidFill>
                <a:latin typeface="Segoe UI Semilight" panose="020B0402040204020203" pitchFamily="34" charset="0"/>
                <a:cs typeface="Segoe UI Semilight" panose="020B0402040204020203" pitchFamily="34" charset="0"/>
              </a:rPr>
              <a:t>Migrate to Azure </a:t>
            </a:r>
          </a:p>
          <a:p>
            <a:pPr lvl="1"/>
            <a:r>
              <a:rPr lang="en-US" sz="3600" dirty="0">
                <a:solidFill>
                  <a:schemeClr val="tx1"/>
                </a:solidFill>
                <a:latin typeface="Segoe UI Semilight" panose="020B0402040204020203" pitchFamily="34" charset="0"/>
                <a:cs typeface="Segoe UI Semilight" panose="020B0402040204020203" pitchFamily="34" charset="0"/>
              </a:rPr>
              <a:t>Migrate to managed services</a:t>
            </a:r>
          </a:p>
          <a:p>
            <a:pPr lvl="1"/>
            <a:r>
              <a:rPr lang="en-US" sz="3600" dirty="0">
                <a:solidFill>
                  <a:schemeClr val="tx1"/>
                </a:solidFill>
                <a:latin typeface="Segoe UI Semilight" panose="020B0402040204020203" pitchFamily="34" charset="0"/>
                <a:cs typeface="Segoe UI Semilight" panose="020B0402040204020203" pitchFamily="34" charset="0"/>
              </a:rPr>
              <a:t>Ability to scale against unexpected load</a:t>
            </a:r>
          </a:p>
          <a:p>
            <a:pPr lvl="1"/>
            <a:r>
              <a:rPr lang="en-US" sz="3600" dirty="0">
                <a:solidFill>
                  <a:schemeClr val="tx1"/>
                </a:solidFill>
                <a:latin typeface="Segoe UI Semilight" panose="020B0402040204020203" pitchFamily="34" charset="0"/>
                <a:cs typeface="Segoe UI Semilight" panose="020B0402040204020203" pitchFamily="34" charset="0"/>
              </a:rPr>
              <a:t>Testing-in-production issues</a:t>
            </a:r>
          </a:p>
          <a:p>
            <a:pPr lvl="1"/>
            <a:r>
              <a:rPr lang="en-US" sz="3600" dirty="0">
                <a:solidFill>
                  <a:schemeClr val="tx1"/>
                </a:solidFill>
                <a:latin typeface="Segoe UI Semilight" panose="020B0402040204020203" pitchFamily="34" charset="0"/>
                <a:cs typeface="Segoe UI Semilight" panose="020B0402040204020203" pitchFamily="34" charset="0"/>
              </a:rPr>
              <a:t>DevOps Introduction</a:t>
            </a:r>
          </a:p>
          <a:p>
            <a:pPr lvl="1"/>
            <a:r>
              <a:rPr lang="en-US" sz="3600" dirty="0">
                <a:solidFill>
                  <a:schemeClr val="tx1"/>
                </a:solidFill>
                <a:latin typeface="Segoe UI Semilight" panose="020B0402040204020203" pitchFamily="34" charset="0"/>
                <a:cs typeface="Segoe UI Semilight" panose="020B0402040204020203" pitchFamily="34" charset="0"/>
              </a:rPr>
              <a:t>Scalable Order Processing System</a:t>
            </a:r>
          </a:p>
          <a:p>
            <a:pPr lvl="1"/>
            <a:r>
              <a:rPr lang="en-US" sz="3600" dirty="0">
                <a:solidFill>
                  <a:schemeClr val="tx1"/>
                </a:solidFill>
                <a:latin typeface="Segoe UI Semilight" panose="020B0402040204020203" pitchFamily="34" charset="0"/>
                <a:cs typeface="Segoe UI Semilight" panose="020B0402040204020203" pitchFamily="34" charset="0"/>
              </a:rPr>
              <a:t>Performance Monitoring</a:t>
            </a:r>
          </a:p>
        </p:txBody>
      </p:sp>
    </p:spTree>
    <p:extLst>
      <p:ext uri="{BB962C8B-B14F-4D97-AF65-F5344CB8AC3E}">
        <p14:creationId xmlns:p14="http://schemas.microsoft.com/office/powerpoint/2010/main" val="1638135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7600" y="1101600"/>
            <a:ext cx="9640800" cy="5207301"/>
          </a:xfrm>
        </p:spPr>
        <p:txBody>
          <a:bodyPr>
            <a:normAutofit fontScale="62500" lnSpcReduction="20000"/>
          </a:bodyPr>
          <a:lstStyle/>
          <a:p>
            <a:pPr lvl="1">
              <a:lnSpc>
                <a:spcPct val="170000"/>
              </a:lnSpc>
            </a:pPr>
            <a:r>
              <a:rPr lang="en-US" sz="3600" dirty="0">
                <a:solidFill>
                  <a:schemeClr val="tx1"/>
                </a:solidFill>
                <a:latin typeface="Segoe UI Semilight" panose="020B0402040204020203" pitchFamily="34" charset="0"/>
                <a:cs typeface="Segoe UI Semilight" panose="020B0402040204020203" pitchFamily="34" charset="0"/>
              </a:rPr>
              <a:t>Our developers were not able to migrate our .NET Core 2.2 application to a more recent version. Should we expect a steep upgrade path with every new version? </a:t>
            </a:r>
          </a:p>
          <a:p>
            <a:pPr lvl="1">
              <a:lnSpc>
                <a:spcPct val="170000"/>
              </a:lnSpc>
            </a:pPr>
            <a:r>
              <a:rPr lang="en-US" sz="3600" dirty="0">
                <a:solidFill>
                  <a:schemeClr val="tx1"/>
                </a:solidFill>
                <a:latin typeface="Segoe UI Semilight" panose="020B0402040204020203" pitchFamily="34" charset="0"/>
                <a:cs typeface="Segoe UI Semilight" panose="020B0402040204020203" pitchFamily="34" charset="0"/>
              </a:rPr>
              <a:t>When a .NET Core version is EoL (End-of-Life), does that mean we cannot host our solution in Azure?</a:t>
            </a:r>
          </a:p>
          <a:p>
            <a:pPr lvl="1">
              <a:lnSpc>
                <a:spcPct val="170000"/>
              </a:lnSpc>
            </a:pPr>
            <a:r>
              <a:rPr lang="en-US" sz="3600" dirty="0">
                <a:solidFill>
                  <a:schemeClr val="tx1"/>
                </a:solidFill>
                <a:latin typeface="Segoe UI Semilight" panose="020B0402040204020203" pitchFamily="34" charset="0"/>
                <a:cs typeface="Segoe UI Semilight" panose="020B0402040204020203" pitchFamily="34" charset="0"/>
              </a:rPr>
              <a:t>We hear a lot about Kubernetes. What is the difference between App Services and Kubernetes? </a:t>
            </a:r>
          </a:p>
          <a:p>
            <a:pPr lvl="1">
              <a:lnSpc>
                <a:spcPct val="170000"/>
              </a:lnSpc>
            </a:pPr>
            <a:r>
              <a:rPr lang="en-US" sz="3600" dirty="0">
                <a:solidFill>
                  <a:schemeClr val="tx1"/>
                </a:solidFill>
                <a:latin typeface="Segoe UI Semilight" panose="020B0402040204020203" pitchFamily="34" charset="0"/>
                <a:cs typeface="Segoe UI Semilight" panose="020B0402040204020203" pitchFamily="34" charset="0"/>
              </a:rPr>
              <a:t>We have plans to scale to Mexico and Brazil. Anything we should be worried about while moving to Azure?</a:t>
            </a:r>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335909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
        <p:nvSpPr>
          <p:cNvPr id="5" name="TextBox 4">
            <a:extLst>
              <a:ext uri="{FF2B5EF4-FFF2-40B4-BE49-F238E27FC236}">
                <a16:creationId xmlns:a16="http://schemas.microsoft.com/office/drawing/2014/main" id="{D9849AA4-0F3A-44EB-8EEA-D14CE813CE95}"/>
              </a:ext>
            </a:extLst>
          </p:cNvPr>
          <p:cNvSpPr txBox="1"/>
          <p:nvPr/>
        </p:nvSpPr>
        <p:spPr>
          <a:xfrm>
            <a:off x="340284" y="971782"/>
            <a:ext cx="11582475" cy="523220"/>
          </a:xfrm>
          <a:prstGeom prst="rect">
            <a:avLst/>
          </a:prstGeom>
          <a:noFill/>
        </p:spPr>
        <p:txBody>
          <a:bodyPr wrap="square">
            <a:spAutoFit/>
          </a:bodyPr>
          <a:lstStyle/>
          <a:p>
            <a:r>
              <a:rPr lang="de-DE" sz="1400" u="sng" dirty="0"/>
              <a:t>https://github.com/microsoft/MCW-App-modernization/blob/master/Whiteboard%20design%20session/WDS%20student%20guide%20-%20App%20modernization.md</a:t>
            </a:r>
          </a:p>
        </p:txBody>
      </p:sp>
    </p:spTree>
    <p:extLst>
      <p:ext uri="{BB962C8B-B14F-4D97-AF65-F5344CB8AC3E}">
        <p14:creationId xmlns:p14="http://schemas.microsoft.com/office/powerpoint/2010/main" val="25030937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5613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The Common scenario for an E-Commerce Website diagram has an Enterprise and an End User connected via an internet tier, a services tier, and a data tier." title="Common scenarios for e-commerce webistes">
            <a:extLst>
              <a:ext uri="{FF2B5EF4-FFF2-40B4-BE49-F238E27FC236}">
                <a16:creationId xmlns:a16="http://schemas.microsoft.com/office/drawing/2014/main" id="{AA30D422-21D5-48DF-B050-B05FA523343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1630502" y="1080161"/>
            <a:ext cx="8842567" cy="56630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809887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Pair with another table.</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22143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76676" y="1848213"/>
            <a:ext cx="7171335" cy="899336"/>
          </a:xfrm>
        </p:spPr>
        <p:txBody>
          <a:bodyPr/>
          <a:lstStyle/>
          <a:p>
            <a:r>
              <a:rPr lang="en-US" dirty="0"/>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195559" y="3119032"/>
            <a:ext cx="7171337" cy="3553372"/>
          </a:xfrm>
        </p:spPr>
        <p:txBody>
          <a:bodyPr/>
          <a:lstStyle/>
          <a:p>
            <a:r>
              <a:rPr lang="en-US" sz="3200" dirty="0"/>
              <a:t>Edin Mulic</a:t>
            </a:r>
          </a:p>
          <a:p>
            <a:r>
              <a:rPr lang="en-US" sz="3200" dirty="0"/>
              <a:t>Senior Software Architect at daenet </a:t>
            </a:r>
          </a:p>
          <a:p>
            <a:endParaRPr lang="en-US" dirty="0"/>
          </a:p>
          <a:p>
            <a:r>
              <a:rPr lang="en-US" dirty="0"/>
              <a:t>Proctor: </a:t>
            </a:r>
          </a:p>
          <a:p>
            <a:r>
              <a:rPr lang="en-US" sz="2800" dirty="0"/>
              <a:t>Damir Dobric</a:t>
            </a:r>
          </a:p>
          <a:p>
            <a:r>
              <a:rPr lang="en-US" sz="2800" dirty="0"/>
              <a:t>Lead Software Architect at daenet GmbH</a:t>
            </a:r>
          </a:p>
          <a:p>
            <a:r>
              <a:rPr lang="en-US" sz="2800" dirty="0"/>
              <a:t>Microsoft Regional Director</a:t>
            </a:r>
          </a:p>
          <a:p>
            <a:r>
              <a:rPr lang="en-US" sz="2800" dirty="0"/>
              <a:t>Azure Most Valuable Professional</a:t>
            </a:r>
          </a:p>
          <a:p>
            <a:r>
              <a:rPr lang="en-DE" sz="1600" dirty="0"/>
              <a:t>https://damirdobric.me/</a:t>
            </a:r>
            <a:endParaRPr lang="en-US" sz="2800" dirty="0"/>
          </a:p>
          <a:p>
            <a:endParaRPr lang="en-US" dirty="0"/>
          </a:p>
        </p:txBody>
      </p:sp>
    </p:spTree>
    <p:extLst>
      <p:ext uri="{BB962C8B-B14F-4D97-AF65-F5344CB8AC3E}">
        <p14:creationId xmlns:p14="http://schemas.microsoft.com/office/powerpoint/2010/main" val="147845245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784599"/>
            <a:ext cx="10392664"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907482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Casey Jensen, CEO, Parts Unlimited, Ltd.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and technology decision-makers.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to the CIOs, or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Preferred audience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30854472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 name="Picture 9" descr="Architecture diagram of the preferred solution. Azure Functions is implemented to handle order processing. Azure Storage Queue is used to hold the jobs between the web front end and Azure Functions. GitHub is used to host source code, and GitHub Actions is used to run the CI/CD.">
            <a:extLst>
              <a:ext uri="{FF2B5EF4-FFF2-40B4-BE49-F238E27FC236}">
                <a16:creationId xmlns:a16="http://schemas.microsoft.com/office/drawing/2014/main" id="{FFCEB2B3-7A63-4C93-AEBD-A138DF5B185E}"/>
              </a:ext>
            </a:extLst>
          </p:cNvPr>
          <p:cNvPicPr>
            <a:picLocks noChangeAspect="1"/>
          </p:cNvPicPr>
          <p:nvPr/>
        </p:nvPicPr>
        <p:blipFill>
          <a:blip r:embed="rId3"/>
          <a:stretch>
            <a:fillRect/>
          </a:stretch>
        </p:blipFill>
        <p:spPr>
          <a:xfrm>
            <a:off x="-1" y="1298152"/>
            <a:ext cx="12192001" cy="5559848"/>
          </a:xfrm>
          <a:prstGeom prst="rect">
            <a:avLst/>
          </a:prstGeom>
        </p:spPr>
      </p:pic>
    </p:spTree>
    <p:extLst>
      <p:ext uri="{BB962C8B-B14F-4D97-AF65-F5344CB8AC3E}">
        <p14:creationId xmlns:p14="http://schemas.microsoft.com/office/powerpoint/2010/main" val="580025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24396" y="1189177"/>
            <a:ext cx="11655840" cy="3768801"/>
          </a:xfrm>
        </p:spPr>
        <p:txBody>
          <a:bodyPr>
            <a:normAutofit/>
          </a:bodyPr>
          <a:lstStyle/>
          <a:p>
            <a:r>
              <a:rPr lang="en-US" sz="2800" dirty="0">
                <a:solidFill>
                  <a:schemeClr val="tx1"/>
                </a:solidFill>
                <a:latin typeface="Segoe UI Semilight" panose="020B0402040204020203" pitchFamily="34" charset="0"/>
                <a:cs typeface="Segoe UI Semilight" panose="020B0402040204020203" pitchFamily="34" charset="0"/>
              </a:rPr>
              <a:t>Migrate database to Azure SQL using Database Migration Service</a:t>
            </a:r>
            <a:br>
              <a:rPr lang="en-US" sz="2400" dirty="0">
                <a:solidFill>
                  <a:schemeClr val="tx1"/>
                </a:solidFill>
                <a:latin typeface="Segoe UI Semilight" panose="020B0402040204020203" pitchFamily="34" charset="0"/>
                <a:cs typeface="Segoe UI Semilight" panose="020B0402040204020203" pitchFamily="34" charset="0"/>
              </a:rPr>
            </a:br>
            <a:endParaRPr lang="en-US" sz="2400" dirty="0">
              <a:solidFill>
                <a:schemeClr val="tx1"/>
              </a:solidFill>
            </a:endParaRPr>
          </a:p>
        </p:txBody>
      </p:sp>
      <p:pic>
        <p:nvPicPr>
          <p:cNvPr id="7" name="Picture 6"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D7DB0767-4B5D-44D3-95DD-A311DC803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973" y="2125663"/>
            <a:ext cx="10676054" cy="4238394"/>
          </a:xfrm>
          <a:prstGeom prst="rect">
            <a:avLst/>
          </a:prstGeom>
        </p:spPr>
      </p:pic>
    </p:spTree>
    <p:extLst>
      <p:ext uri="{BB962C8B-B14F-4D97-AF65-F5344CB8AC3E}">
        <p14:creationId xmlns:p14="http://schemas.microsoft.com/office/powerpoint/2010/main" val="387317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8EDF0F-09B3-41CD-A8EB-0D3A829C9C1C}"/>
              </a:ext>
            </a:extLst>
          </p:cNvPr>
          <p:cNvSpPr>
            <a:spLocks noGrp="1"/>
          </p:cNvSpPr>
          <p:nvPr>
            <p:ph type="title"/>
          </p:nvPr>
        </p:nvSpPr>
        <p:spPr/>
        <p:txBody>
          <a:bodyPr/>
          <a:lstStyle/>
          <a:p>
            <a:r>
              <a:rPr lang="en-US" dirty="0"/>
              <a:t>Assessment and Migration</a:t>
            </a:r>
          </a:p>
        </p:txBody>
      </p:sp>
      <p:sp>
        <p:nvSpPr>
          <p:cNvPr id="2" name="Text Placeholder 1">
            <a:extLst>
              <a:ext uri="{FF2B5EF4-FFF2-40B4-BE49-F238E27FC236}">
                <a16:creationId xmlns:a16="http://schemas.microsoft.com/office/drawing/2014/main" id="{C4C57931-373C-4B88-9D7C-DBA82C917594}"/>
              </a:ext>
            </a:extLst>
          </p:cNvPr>
          <p:cNvSpPr>
            <a:spLocks noGrp="1"/>
          </p:cNvSpPr>
          <p:nvPr>
            <p:ph type="body" sz="quarter" idx="10"/>
          </p:nvPr>
        </p:nvSpPr>
        <p:spPr>
          <a:xfrm>
            <a:off x="269239" y="1189177"/>
            <a:ext cx="11653523" cy="4794582"/>
          </a:xfrm>
        </p:spPr>
        <p:txBody>
          <a:bodyPr/>
          <a:lstStyle/>
          <a:p>
            <a:r>
              <a:rPr lang="en-US" dirty="0"/>
              <a:t>Azure Migrate provides a centralized hub to assess and migrate on-premises servers, infrastructure, applications, and data to Azure.</a:t>
            </a:r>
          </a:p>
          <a:p>
            <a:pPr lvl="1"/>
            <a:r>
              <a:rPr lang="en-US" dirty="0"/>
              <a:t>The App Service Migration Assistant</a:t>
            </a:r>
          </a:p>
          <a:p>
            <a:pPr lvl="1"/>
            <a:r>
              <a:rPr lang="en-US" dirty="0"/>
              <a:t>Azure Database Migration Service's (DMS)</a:t>
            </a:r>
          </a:p>
          <a:p>
            <a:pPr lvl="1"/>
            <a:r>
              <a:rPr lang="en-US" dirty="0"/>
              <a:t>Database Migration Assistant (DMA)</a:t>
            </a:r>
          </a:p>
          <a:p>
            <a:pPr lvl="1"/>
            <a:r>
              <a:rPr lang="en-US" dirty="0"/>
              <a:t>Database Experimentation Assistant (DEA)</a:t>
            </a:r>
          </a:p>
          <a:p>
            <a:r>
              <a:rPr lang="en-US" dirty="0"/>
              <a:t>Migration to a higher version of .NET</a:t>
            </a:r>
          </a:p>
          <a:p>
            <a:pPr lvl="1"/>
            <a:r>
              <a:rPr lang="en-US" dirty="0"/>
              <a:t>The .NET Portability Analyzer</a:t>
            </a:r>
            <a:br>
              <a:rPr lang="en-US" dirty="0"/>
            </a:br>
            <a:endParaRPr lang="en-US" dirty="0"/>
          </a:p>
        </p:txBody>
      </p:sp>
    </p:spTree>
    <p:extLst>
      <p:ext uri="{BB962C8B-B14F-4D97-AF65-F5344CB8AC3E}">
        <p14:creationId xmlns:p14="http://schemas.microsoft.com/office/powerpoint/2010/main" val="147951124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89C304-EF01-4D93-9BC3-23875FE3D875}"/>
              </a:ext>
            </a:extLst>
          </p:cNvPr>
          <p:cNvSpPr>
            <a:spLocks noGrp="1"/>
          </p:cNvSpPr>
          <p:nvPr>
            <p:ph type="title"/>
          </p:nvPr>
        </p:nvSpPr>
        <p:spPr/>
        <p:txBody>
          <a:bodyPr/>
          <a:lstStyle/>
          <a:p>
            <a:r>
              <a:rPr lang="en-US" dirty="0"/>
              <a:t>The .NET Portability Analyzer </a:t>
            </a:r>
          </a:p>
        </p:txBody>
      </p:sp>
      <p:pic>
        <p:nvPicPr>
          <p:cNvPr id="4" name="Picture 3" descr="A Directed Graph Markup Language file that shows the dependency findings of Portability Analyzer.">
            <a:extLst>
              <a:ext uri="{FF2B5EF4-FFF2-40B4-BE49-F238E27FC236}">
                <a16:creationId xmlns:a16="http://schemas.microsoft.com/office/drawing/2014/main" id="{68AEBDBE-FCD5-4353-A4D6-B0FAAE0E75A9}"/>
              </a:ext>
            </a:extLst>
          </p:cNvPr>
          <p:cNvPicPr>
            <a:picLocks noChangeAspect="1"/>
          </p:cNvPicPr>
          <p:nvPr/>
        </p:nvPicPr>
        <p:blipFill>
          <a:blip r:embed="rId3"/>
          <a:stretch>
            <a:fillRect/>
          </a:stretch>
        </p:blipFill>
        <p:spPr>
          <a:xfrm>
            <a:off x="1" y="1189176"/>
            <a:ext cx="12192000" cy="5668824"/>
          </a:xfrm>
          <a:prstGeom prst="rect">
            <a:avLst/>
          </a:prstGeom>
        </p:spPr>
      </p:pic>
    </p:spTree>
    <p:extLst>
      <p:ext uri="{BB962C8B-B14F-4D97-AF65-F5344CB8AC3E}">
        <p14:creationId xmlns:p14="http://schemas.microsoft.com/office/powerpoint/2010/main" val="39641121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C19BCC-D4A4-4EB1-A422-1D48822ECFCC}"/>
              </a:ext>
            </a:extLst>
          </p:cNvPr>
          <p:cNvSpPr>
            <a:spLocks noGrp="1"/>
          </p:cNvSpPr>
          <p:nvPr>
            <p:ph type="title"/>
          </p:nvPr>
        </p:nvSpPr>
        <p:spPr/>
        <p:txBody>
          <a:bodyPr/>
          <a:lstStyle/>
          <a:p>
            <a:r>
              <a:rPr lang="en-US" dirty="0"/>
              <a:t>Modernization</a:t>
            </a:r>
          </a:p>
        </p:txBody>
      </p:sp>
      <p:sp>
        <p:nvSpPr>
          <p:cNvPr id="2" name="Text Placeholder 1">
            <a:extLst>
              <a:ext uri="{FF2B5EF4-FFF2-40B4-BE49-F238E27FC236}">
                <a16:creationId xmlns:a16="http://schemas.microsoft.com/office/drawing/2014/main" id="{DF89579D-9C1B-418B-9F15-D66C6F310F06}"/>
              </a:ext>
            </a:extLst>
          </p:cNvPr>
          <p:cNvSpPr>
            <a:spLocks noGrp="1"/>
          </p:cNvSpPr>
          <p:nvPr>
            <p:ph type="body" sz="quarter" idx="10"/>
          </p:nvPr>
        </p:nvSpPr>
        <p:spPr>
          <a:xfrm>
            <a:off x="269239" y="1189177"/>
            <a:ext cx="11653523" cy="4468916"/>
          </a:xfrm>
        </p:spPr>
        <p:txBody>
          <a:bodyPr/>
          <a:lstStyle/>
          <a:p>
            <a:r>
              <a:rPr lang="en-US" sz="4800" dirty="0"/>
              <a:t>Azure Functions consumption plan for Serverless Order Processing</a:t>
            </a:r>
          </a:p>
          <a:p>
            <a:r>
              <a:rPr lang="en-US" sz="4800" dirty="0"/>
              <a:t>Application Insights for Performance Monitoring</a:t>
            </a:r>
          </a:p>
          <a:p>
            <a:r>
              <a:rPr lang="en-US" sz="4800" dirty="0"/>
              <a:t>Serverless helps with unexpected spikes in load for SQL Server </a:t>
            </a:r>
          </a:p>
        </p:txBody>
      </p:sp>
    </p:spTree>
    <p:extLst>
      <p:ext uri="{BB962C8B-B14F-4D97-AF65-F5344CB8AC3E}">
        <p14:creationId xmlns:p14="http://schemas.microsoft.com/office/powerpoint/2010/main" val="32194142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A3BF27-D2BA-4D71-9230-32A2CF91A536}"/>
              </a:ext>
            </a:extLst>
          </p:cNvPr>
          <p:cNvSpPr>
            <a:spLocks noGrp="1"/>
          </p:cNvSpPr>
          <p:nvPr>
            <p:ph type="title"/>
          </p:nvPr>
        </p:nvSpPr>
        <p:spPr/>
        <p:txBody>
          <a:bodyPr/>
          <a:lstStyle/>
          <a:p>
            <a:r>
              <a:rPr lang="en-US" dirty="0"/>
              <a:t>DevOps</a:t>
            </a:r>
          </a:p>
        </p:txBody>
      </p:sp>
      <p:sp>
        <p:nvSpPr>
          <p:cNvPr id="2" name="Text Placeholder 1">
            <a:extLst>
              <a:ext uri="{FF2B5EF4-FFF2-40B4-BE49-F238E27FC236}">
                <a16:creationId xmlns:a16="http://schemas.microsoft.com/office/drawing/2014/main" id="{7F5B3DD6-B5D6-4F87-B87B-51B9C03ADE5F}"/>
              </a:ext>
            </a:extLst>
          </p:cNvPr>
          <p:cNvSpPr>
            <a:spLocks noGrp="1"/>
          </p:cNvSpPr>
          <p:nvPr>
            <p:ph type="body" sz="quarter" idx="10"/>
          </p:nvPr>
        </p:nvSpPr>
        <p:spPr>
          <a:xfrm>
            <a:off x="269239" y="1189177"/>
            <a:ext cx="11653523" cy="3287054"/>
          </a:xfrm>
        </p:spPr>
        <p:txBody>
          <a:bodyPr/>
          <a:lstStyle/>
          <a:p>
            <a:r>
              <a:rPr lang="en-US" sz="4800" dirty="0"/>
              <a:t>Azure App Service Deployment Slots</a:t>
            </a:r>
          </a:p>
          <a:p>
            <a:r>
              <a:rPr lang="en-US" sz="4800" dirty="0"/>
              <a:t>GitHub Actions</a:t>
            </a:r>
          </a:p>
          <a:p>
            <a:r>
              <a:rPr lang="en-US" sz="4800" dirty="0"/>
              <a:t>Azure App Service Deployment Center</a:t>
            </a:r>
          </a:p>
          <a:p>
            <a:endParaRPr lang="en-US" sz="4800" dirty="0"/>
          </a:p>
        </p:txBody>
      </p:sp>
    </p:spTree>
    <p:extLst>
      <p:ext uri="{BB962C8B-B14F-4D97-AF65-F5344CB8AC3E}">
        <p14:creationId xmlns:p14="http://schemas.microsoft.com/office/powerpoint/2010/main" val="193055708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p:cNvSpPr txBox="1"/>
          <p:nvPr/>
        </p:nvSpPr>
        <p:spPr>
          <a:xfrm>
            <a:off x="-256858" y="1085192"/>
            <a:ext cx="11805658" cy="5212645"/>
          </a:xfrm>
          <a:prstGeom prst="rect">
            <a:avLst/>
          </a:prstGeom>
          <a:noFill/>
        </p:spPr>
        <p:txBody>
          <a:bodyPr wrap="square" lIns="182880" tIns="146304" rIns="182880" bIns="146304" rtlCol="0">
            <a:spAutoFit/>
          </a:bodyPr>
          <a:lstStyle/>
          <a:p>
            <a:pPr marL="1028700" lvl="1" indent="-571500">
              <a:lnSpc>
                <a:spcPct val="150000"/>
              </a:lnSpc>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Our developers were not able to migrate our .NET Core 2.2 application to a more recent version. Should we expect a steep upgrade path with every new version? </a:t>
            </a:r>
          </a:p>
          <a:p>
            <a:pPr marL="1028700" lvl="1" indent="-571500">
              <a:lnSpc>
                <a:spcPct val="150000"/>
              </a:lnSpc>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When a .NET Core version is EoL (End-of-Life), does that mean we cannot host our solution in Azure?</a:t>
            </a:r>
          </a:p>
          <a:p>
            <a:pPr marL="1028700" lvl="1" indent="-571500">
              <a:lnSpc>
                <a:spcPct val="150000"/>
              </a:lnSpc>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We hear a lot about Kubernetes. What is the difference between App Services and Kubernetes? </a:t>
            </a:r>
          </a:p>
          <a:p>
            <a:pPr marL="1028700" lvl="1" indent="-571500">
              <a:lnSpc>
                <a:spcPct val="150000"/>
              </a:lnSpc>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We have plans to scale to Mexico and Brazil. Anything we should be worried about while moving to Azure?</a:t>
            </a:r>
            <a:endParaRPr lang="en-US" sz="2400" dirty="0"/>
          </a:p>
        </p:txBody>
      </p:sp>
    </p:spTree>
    <p:extLst>
      <p:ext uri="{BB962C8B-B14F-4D97-AF65-F5344CB8AC3E}">
        <p14:creationId xmlns:p14="http://schemas.microsoft.com/office/powerpoint/2010/main" val="2496308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823350" y="1599079"/>
            <a:ext cx="10259809" cy="3603541"/>
          </a:xfrm>
        </p:spPr>
        <p:txBody>
          <a:bodyPr>
            <a:normAutofit fontScale="92500" lnSpcReduction="10000"/>
          </a:bodyPr>
          <a:lstStyle/>
          <a:p>
            <a:pPr marL="0" indent="0">
              <a:buNone/>
            </a:pPr>
            <a:r>
              <a:rPr lang="en-US" sz="3600" i="1" dirty="0">
                <a:solidFill>
                  <a:schemeClr val="tx1"/>
                </a:solidFill>
              </a:rPr>
              <a:t>“Microsoft has done a brilliant job with the technology they have put into the cloud. We are confident that our Azure-hosted applications are now scalable and resilient, and our team has all the tools they need to be more productive in modernizing our e-commerce platform. We could not be happier running Parts Unlimited on Azure.”</a:t>
            </a:r>
          </a:p>
          <a:p>
            <a:pPr marL="0" indent="0">
              <a:buNone/>
            </a:pPr>
            <a:endParaRPr lang="en-US" sz="2800" dirty="0">
              <a:solidFill>
                <a:schemeClr val="tx1"/>
              </a:solidFill>
            </a:endParaRPr>
          </a:p>
          <a:p>
            <a:pPr marL="0" indent="0">
              <a:buNone/>
            </a:pPr>
            <a:r>
              <a:rPr lang="en-US" sz="2800" dirty="0">
                <a:solidFill>
                  <a:schemeClr val="tx1"/>
                </a:solidFill>
              </a:rPr>
              <a:t>Casey Jensen, CEO, Parts Unlimited,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801471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76676" y="1848213"/>
            <a:ext cx="7171335" cy="899336"/>
          </a:xfrm>
        </p:spPr>
        <p:txBody>
          <a:bodyPr/>
          <a:lstStyle/>
          <a:p>
            <a:r>
              <a:rPr lang="en-US" dirty="0"/>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195559" y="3119032"/>
            <a:ext cx="7718355" cy="3553372"/>
          </a:xfrm>
        </p:spPr>
        <p:txBody>
          <a:bodyPr/>
          <a:lstStyle/>
          <a:p>
            <a:r>
              <a:rPr lang="en-US" sz="3200" dirty="0"/>
              <a:t>Edin Mulic</a:t>
            </a:r>
          </a:p>
          <a:p>
            <a:r>
              <a:rPr lang="en-US" sz="3200" dirty="0"/>
              <a:t>Senior Software Architect at daenet GmbH </a:t>
            </a:r>
          </a:p>
          <a:p>
            <a:endParaRPr lang="en-US" dirty="0"/>
          </a:p>
          <a:p>
            <a:endParaRPr lang="en-US" dirty="0"/>
          </a:p>
        </p:txBody>
      </p:sp>
    </p:spTree>
    <p:extLst>
      <p:ext uri="{BB962C8B-B14F-4D97-AF65-F5344CB8AC3E}">
        <p14:creationId xmlns:p14="http://schemas.microsoft.com/office/powerpoint/2010/main" val="297905329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76676" y="1848213"/>
            <a:ext cx="7171335" cy="899336"/>
          </a:xfrm>
        </p:spPr>
        <p:txBody>
          <a:bodyPr/>
          <a:lstStyle/>
          <a:p>
            <a:r>
              <a:rPr lang="en-US" dirty="0"/>
              <a:t>App modernization</a:t>
            </a:r>
          </a:p>
        </p:txBody>
      </p:sp>
      <p:sp>
        <p:nvSpPr>
          <p:cNvPr id="5" name="Text Placeholder 4">
            <a:extLst>
              <a:ext uri="{FF2B5EF4-FFF2-40B4-BE49-F238E27FC236}">
                <a16:creationId xmlns:a16="http://schemas.microsoft.com/office/drawing/2014/main" id="{E2B89844-465A-47D7-AAED-FED6EBED900E}"/>
              </a:ext>
            </a:extLst>
          </p:cNvPr>
          <p:cNvSpPr>
            <a:spLocks noGrp="1"/>
          </p:cNvSpPr>
          <p:nvPr>
            <p:ph type="body" sz="quarter" idx="12"/>
          </p:nvPr>
        </p:nvSpPr>
        <p:spPr>
          <a:xfrm>
            <a:off x="276676" y="3128561"/>
            <a:ext cx="7477414" cy="1792326"/>
          </a:xfrm>
        </p:spPr>
        <p:txBody>
          <a:bodyPr/>
          <a:lstStyle/>
          <a:p>
            <a:r>
              <a:rPr lang="en-US" sz="4400" b="1" u="sng" dirty="0"/>
              <a:t>Hand-On-Lab</a:t>
            </a:r>
            <a:br>
              <a:rPr lang="en-US" sz="4400" b="1" u="sng" dirty="0"/>
            </a:br>
            <a:r>
              <a:rPr lang="en-US" sz="1600" b="1" u="sng" dirty="0"/>
              <a:t>https://github.com/microsoft/MCW-App-modernization/blob/master/Hands-on%20lab/HOL%20step-by-step%20-%20App%20modernization.md</a:t>
            </a:r>
            <a:endParaRPr lang="de-DE" sz="1600" b="1" u="sng" dirty="0"/>
          </a:p>
        </p:txBody>
      </p:sp>
    </p:spTree>
    <p:extLst>
      <p:ext uri="{BB962C8B-B14F-4D97-AF65-F5344CB8AC3E}">
        <p14:creationId xmlns:p14="http://schemas.microsoft.com/office/powerpoint/2010/main" val="20176815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00FA33-D122-4321-BC17-CCE2D3E02A03}"/>
              </a:ext>
            </a:extLst>
          </p:cNvPr>
          <p:cNvSpPr>
            <a:spLocks noGrp="1"/>
          </p:cNvSpPr>
          <p:nvPr>
            <p:ph type="title"/>
          </p:nvPr>
        </p:nvSpPr>
        <p:spPr/>
        <p:txBody>
          <a:bodyPr/>
          <a:lstStyle/>
          <a:p>
            <a:r>
              <a:rPr lang="en-US" dirty="0"/>
              <a:t>All content is on GitHub</a:t>
            </a:r>
            <a:endParaRPr lang="en-DE" dirty="0"/>
          </a:p>
        </p:txBody>
      </p:sp>
      <p:sp>
        <p:nvSpPr>
          <p:cNvPr id="5" name="TextBox 4">
            <a:extLst>
              <a:ext uri="{FF2B5EF4-FFF2-40B4-BE49-F238E27FC236}">
                <a16:creationId xmlns:a16="http://schemas.microsoft.com/office/drawing/2014/main" id="{A8E3E5E1-3094-428B-9268-180038D4D71B}"/>
              </a:ext>
            </a:extLst>
          </p:cNvPr>
          <p:cNvSpPr txBox="1"/>
          <p:nvPr/>
        </p:nvSpPr>
        <p:spPr>
          <a:xfrm>
            <a:off x="1028700" y="2507938"/>
            <a:ext cx="10134600" cy="584775"/>
          </a:xfrm>
          <a:prstGeom prst="rect">
            <a:avLst/>
          </a:prstGeom>
          <a:noFill/>
        </p:spPr>
        <p:txBody>
          <a:bodyPr wrap="square">
            <a:spAutoFit/>
          </a:bodyPr>
          <a:lstStyle>
            <a:defPPr>
              <a:defRPr lang="en-US"/>
            </a:defPPr>
            <a:lvl1pPr>
              <a:defRPr sz="2000"/>
            </a:lvl1pPr>
          </a:lstStyle>
          <a:p>
            <a:r>
              <a:rPr lang="en-DE" sz="3200" dirty="0"/>
              <a:t>https://github.com/microsoft/MCW-App-modernization</a:t>
            </a:r>
          </a:p>
        </p:txBody>
      </p:sp>
    </p:spTree>
    <p:extLst>
      <p:ext uri="{BB962C8B-B14F-4D97-AF65-F5344CB8AC3E}">
        <p14:creationId xmlns:p14="http://schemas.microsoft.com/office/powerpoint/2010/main" val="265923188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00FA33-D122-4321-BC17-CCE2D3E02A03}"/>
              </a:ext>
            </a:extLst>
          </p:cNvPr>
          <p:cNvSpPr>
            <a:spLocks noGrp="1"/>
          </p:cNvSpPr>
          <p:nvPr>
            <p:ph type="title"/>
          </p:nvPr>
        </p:nvSpPr>
        <p:spPr/>
        <p:txBody>
          <a:bodyPr/>
          <a:lstStyle/>
          <a:p>
            <a:r>
              <a:rPr lang="en-US" dirty="0"/>
              <a:t>Survey</a:t>
            </a:r>
            <a:endParaRPr lang="en-DE" dirty="0"/>
          </a:p>
        </p:txBody>
      </p:sp>
      <p:sp>
        <p:nvSpPr>
          <p:cNvPr id="7" name="TextBox 6">
            <a:extLst>
              <a:ext uri="{FF2B5EF4-FFF2-40B4-BE49-F238E27FC236}">
                <a16:creationId xmlns:a16="http://schemas.microsoft.com/office/drawing/2014/main" id="{D7D368B8-3886-44E8-B0A8-EABD7A445AEE}"/>
              </a:ext>
            </a:extLst>
          </p:cNvPr>
          <p:cNvSpPr txBox="1"/>
          <p:nvPr/>
        </p:nvSpPr>
        <p:spPr>
          <a:xfrm>
            <a:off x="751635" y="1260611"/>
            <a:ext cx="11681337" cy="646331"/>
          </a:xfrm>
          <a:prstGeom prst="rect">
            <a:avLst/>
          </a:prstGeom>
          <a:noFill/>
        </p:spPr>
        <p:txBody>
          <a:bodyPr wrap="square">
            <a:spAutoFit/>
          </a:bodyPr>
          <a:lstStyle/>
          <a:p>
            <a:r>
              <a:rPr lang="de-DE" sz="1800" u="sng" dirty="0">
                <a:effectLst/>
                <a:latin typeface="Segoe UI" panose="020B0502040204020203" pitchFamily="34" charset="0"/>
                <a:ea typeface="Calibri" panose="020F0502020204030204" pitchFamily="34" charset="0"/>
              </a:rPr>
              <a:t>https://forms.office.com/Pages/ResponsePage.aspx?id=v4j5cvGGr0GRqy180BHbR4UXtppiuOFNvOnZh_G-wrFUOElGOFcyWFZXVzRISVVFRDhMTDQyOFNJQiQlQCN0PWcu</a:t>
            </a:r>
            <a:endParaRPr lang="en-DE" dirty="0"/>
          </a:p>
        </p:txBody>
      </p:sp>
      <p:sp>
        <p:nvSpPr>
          <p:cNvPr id="9" name="TextBox 8">
            <a:extLst>
              <a:ext uri="{FF2B5EF4-FFF2-40B4-BE49-F238E27FC236}">
                <a16:creationId xmlns:a16="http://schemas.microsoft.com/office/drawing/2014/main" id="{5673AA7A-08F6-4086-860D-461F49ACA3B9}"/>
              </a:ext>
            </a:extLst>
          </p:cNvPr>
          <p:cNvSpPr txBox="1"/>
          <p:nvPr/>
        </p:nvSpPr>
        <p:spPr>
          <a:xfrm>
            <a:off x="751634" y="2050082"/>
            <a:ext cx="11681337" cy="461665"/>
          </a:xfrm>
          <a:prstGeom prst="rect">
            <a:avLst/>
          </a:prstGeom>
          <a:noFill/>
        </p:spPr>
        <p:txBody>
          <a:bodyPr wrap="square">
            <a:spAutoFit/>
          </a:bodyPr>
          <a:lstStyle/>
          <a:p>
            <a:r>
              <a:rPr lang="de-DE" sz="1800" dirty="0">
                <a:effectLst/>
              </a:rPr>
              <a:t>Workshop Engagement ID</a:t>
            </a:r>
            <a:r>
              <a:rPr lang="en-US" dirty="0"/>
              <a:t>: </a:t>
            </a:r>
            <a:r>
              <a:rPr lang="en-IN" sz="2400" b="1" dirty="0">
                <a:effectLst/>
                <a:latin typeface="Calibri" panose="020F0502020204030204" pitchFamily="34" charset="0"/>
                <a:ea typeface="Calibri" panose="020F0502020204030204" pitchFamily="34" charset="0"/>
              </a:rPr>
              <a:t>SRDEM56654</a:t>
            </a:r>
            <a:r>
              <a:rPr lang="en-IN" sz="2400" b="1" spc="10" dirty="0">
                <a:solidFill>
                  <a:srgbClr val="333333"/>
                </a:solidFill>
                <a:effectLst/>
                <a:latin typeface="Calibri" panose="020F0502020204030204" pitchFamily="34" charset="0"/>
                <a:ea typeface="Calibri" panose="020F0502020204030204" pitchFamily="34" charset="0"/>
              </a:rPr>
              <a:t> </a:t>
            </a:r>
            <a:endParaRPr lang="de-DE" sz="2400" b="1" dirty="0">
              <a:effectLst/>
              <a:latin typeface="Times New Roman" panose="02020603050405020304" pitchFamily="18" charset="0"/>
              <a:ea typeface="Calibri" panose="020F0502020204030204" pitchFamily="34" charset="0"/>
            </a:endParaRPr>
          </a:p>
        </p:txBody>
      </p:sp>
      <p:pic>
        <p:nvPicPr>
          <p:cNvPr id="4" name="Picture 3" descr="Qr code&#10;&#10;Description automatically generated">
            <a:extLst>
              <a:ext uri="{FF2B5EF4-FFF2-40B4-BE49-F238E27FC236}">
                <a16:creationId xmlns:a16="http://schemas.microsoft.com/office/drawing/2014/main" id="{5ECF1623-2D1C-4095-9B6C-8CF074EAB9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8699" y="2791692"/>
            <a:ext cx="2955426" cy="2955426"/>
          </a:xfrm>
          <a:prstGeom prst="rect">
            <a:avLst/>
          </a:prstGeom>
        </p:spPr>
      </p:pic>
    </p:spTree>
    <p:extLst>
      <p:ext uri="{BB962C8B-B14F-4D97-AF65-F5344CB8AC3E}">
        <p14:creationId xmlns:p14="http://schemas.microsoft.com/office/powerpoint/2010/main" val="175644642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76676" y="1848213"/>
            <a:ext cx="7171335" cy="899336"/>
          </a:xfrm>
        </p:spPr>
        <p:txBody>
          <a:bodyPr/>
          <a:lstStyle/>
          <a:p>
            <a:r>
              <a:rPr lang="en-US" dirty="0"/>
              <a:t>THANK YOU </a:t>
            </a:r>
            <a:r>
              <a:rPr lang="en-US" dirty="0">
                <a:sym typeface="Wingdings" panose="05000000000000000000" pitchFamily="2" charset="2"/>
              </a:rPr>
              <a:t></a:t>
            </a:r>
            <a:endParaRPr lang="en-US" dirty="0"/>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195559" y="3119032"/>
            <a:ext cx="7171337" cy="1792326"/>
          </a:xfrm>
        </p:spPr>
        <p:txBody>
          <a:bodyPr/>
          <a:lstStyle/>
          <a:p>
            <a:r>
              <a:rPr lang="en-US" sz="2800" dirty="0"/>
              <a:t>Damir Dobric</a:t>
            </a:r>
          </a:p>
          <a:p>
            <a:r>
              <a:rPr lang="en-US" sz="2800" dirty="0"/>
              <a:t>Lead Software Architect at daenet GmbH</a:t>
            </a:r>
          </a:p>
          <a:p>
            <a:r>
              <a:rPr lang="en-US" sz="2800" dirty="0"/>
              <a:t>Microsoft Regional Director</a:t>
            </a:r>
          </a:p>
          <a:p>
            <a:r>
              <a:rPr lang="en-US" sz="2800" dirty="0"/>
              <a:t>Azure Most Valuable Professional</a:t>
            </a:r>
          </a:p>
          <a:p>
            <a:endParaRPr lang="en-US" dirty="0"/>
          </a:p>
          <a:p>
            <a:r>
              <a:rPr lang="en-US" dirty="0"/>
              <a:t>Proctor: </a:t>
            </a:r>
          </a:p>
          <a:p>
            <a:r>
              <a:rPr lang="en-US" dirty="0"/>
              <a:t>Edin Mulic</a:t>
            </a:r>
          </a:p>
          <a:p>
            <a:r>
              <a:rPr lang="en-US" sz="2800" dirty="0"/>
              <a:t>Senior Software Architect at daenet </a:t>
            </a:r>
          </a:p>
        </p:txBody>
      </p:sp>
    </p:spTree>
    <p:extLst>
      <p:ext uri="{BB962C8B-B14F-4D97-AF65-F5344CB8AC3E}">
        <p14:creationId xmlns:p14="http://schemas.microsoft.com/office/powerpoint/2010/main" val="2948544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76676" y="1848213"/>
            <a:ext cx="7171335" cy="899336"/>
          </a:xfrm>
        </p:spPr>
        <p:txBody>
          <a:bodyPr/>
          <a:lstStyle/>
          <a:p>
            <a:r>
              <a:rPr lang="en-US" dirty="0"/>
              <a:t>THANK YOU </a:t>
            </a:r>
            <a:r>
              <a:rPr lang="en-US" dirty="0">
                <a:sym typeface="Wingdings" panose="05000000000000000000" pitchFamily="2" charset="2"/>
              </a:rPr>
              <a:t></a:t>
            </a:r>
            <a:endParaRPr lang="en-US" dirty="0"/>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195559" y="3119032"/>
            <a:ext cx="7171337" cy="3553372"/>
          </a:xfrm>
        </p:spPr>
        <p:txBody>
          <a:bodyPr/>
          <a:lstStyle/>
          <a:p>
            <a:r>
              <a:rPr lang="en-US" sz="3200" dirty="0"/>
              <a:t>Edin Mulic</a:t>
            </a:r>
          </a:p>
          <a:p>
            <a:r>
              <a:rPr lang="en-US" sz="3200" dirty="0"/>
              <a:t>Senior Software Architect at daenet </a:t>
            </a:r>
          </a:p>
          <a:p>
            <a:endParaRPr lang="en-US" dirty="0"/>
          </a:p>
          <a:p>
            <a:endParaRPr lang="en-US" dirty="0"/>
          </a:p>
        </p:txBody>
      </p:sp>
    </p:spTree>
    <p:extLst>
      <p:ext uri="{BB962C8B-B14F-4D97-AF65-F5344CB8AC3E}">
        <p14:creationId xmlns:p14="http://schemas.microsoft.com/office/powerpoint/2010/main" val="33406347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76676" y="1848213"/>
            <a:ext cx="7171335" cy="899336"/>
          </a:xfrm>
        </p:spPr>
        <p:txBody>
          <a:bodyPr/>
          <a:lstStyle/>
          <a:p>
            <a:r>
              <a:rPr lang="en-US" dirty="0"/>
              <a:t>THANK YOU </a:t>
            </a:r>
            <a:r>
              <a:rPr lang="en-US" dirty="0">
                <a:sym typeface="Wingdings" panose="05000000000000000000" pitchFamily="2" charset="2"/>
              </a:rPr>
              <a:t></a:t>
            </a:r>
            <a:endParaRPr lang="en-US" dirty="0"/>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195559" y="3119032"/>
            <a:ext cx="7171337" cy="3553372"/>
          </a:xfrm>
        </p:spPr>
        <p:txBody>
          <a:bodyPr/>
          <a:lstStyle/>
          <a:p>
            <a:r>
              <a:rPr lang="en-US" sz="3200" dirty="0"/>
              <a:t>Edin Mulic</a:t>
            </a:r>
          </a:p>
          <a:p>
            <a:r>
              <a:rPr lang="en-US" sz="3200" dirty="0"/>
              <a:t>Senior Software Architect at daenet </a:t>
            </a:r>
          </a:p>
          <a:p>
            <a:endParaRPr lang="en-US" dirty="0"/>
          </a:p>
          <a:p>
            <a:r>
              <a:rPr lang="en-US" dirty="0"/>
              <a:t>Proctor: </a:t>
            </a:r>
          </a:p>
          <a:p>
            <a:r>
              <a:rPr lang="en-US" sz="2800" dirty="0"/>
              <a:t>Damir Dobric</a:t>
            </a:r>
          </a:p>
          <a:p>
            <a:r>
              <a:rPr lang="en-US" sz="2800" dirty="0"/>
              <a:t>Lead Software Architect at daenet GmbH</a:t>
            </a:r>
          </a:p>
          <a:p>
            <a:r>
              <a:rPr lang="en-US" sz="2800" dirty="0"/>
              <a:t>Microsoft Regional Director</a:t>
            </a:r>
          </a:p>
          <a:p>
            <a:r>
              <a:rPr lang="en-US" sz="2800" dirty="0"/>
              <a:t>Azure Most Valuable Professional</a:t>
            </a:r>
          </a:p>
          <a:p>
            <a:r>
              <a:rPr lang="en-DE" sz="1600" dirty="0"/>
              <a:t>https://damirdobric.me/</a:t>
            </a:r>
            <a:endParaRPr lang="en-US" sz="2800" dirty="0"/>
          </a:p>
          <a:p>
            <a:endParaRPr lang="en-US" dirty="0"/>
          </a:p>
        </p:txBody>
      </p:sp>
    </p:spTree>
    <p:extLst>
      <p:ext uri="{BB962C8B-B14F-4D97-AF65-F5344CB8AC3E}">
        <p14:creationId xmlns:p14="http://schemas.microsoft.com/office/powerpoint/2010/main" val="18549295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DCAAF24-0A69-43A3-9574-B0534AFD2C70}"/>
              </a:ext>
            </a:extLst>
          </p:cNvPr>
          <p:cNvPicPr>
            <a:picLocks noChangeAspect="1"/>
          </p:cNvPicPr>
          <p:nvPr/>
        </p:nvPicPr>
        <p:blipFill>
          <a:blip r:embed="rId3"/>
          <a:stretch>
            <a:fillRect/>
          </a:stretch>
        </p:blipFill>
        <p:spPr>
          <a:xfrm>
            <a:off x="1475167" y="1882396"/>
            <a:ext cx="2743200" cy="1545336"/>
          </a:xfrm>
          <a:prstGeom prst="rect">
            <a:avLst/>
          </a:prstGeom>
        </p:spPr>
      </p:pic>
      <p:sp>
        <p:nvSpPr>
          <p:cNvPr id="9" name="TextBox 6">
            <a:extLst>
              <a:ext uri="{FF2B5EF4-FFF2-40B4-BE49-F238E27FC236}">
                <a16:creationId xmlns:a16="http://schemas.microsoft.com/office/drawing/2014/main" id="{2506FDC5-C963-4FCC-A139-43898D283860}"/>
              </a:ext>
            </a:extLst>
          </p:cNvPr>
          <p:cNvSpPr txBox="1"/>
          <p:nvPr/>
        </p:nvSpPr>
        <p:spPr>
          <a:xfrm>
            <a:off x="263988" y="4561087"/>
            <a:ext cx="5235316" cy="646331"/>
          </a:xfrm>
          <a:prstGeom prst="rect">
            <a:avLst/>
          </a:prstGeom>
          <a:noFill/>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dirty="0" err="1"/>
              <a:t>Besuchen</a:t>
            </a:r>
            <a:r>
              <a:rPr lang="en-US" dirty="0"/>
              <a:t> Sie </a:t>
            </a:r>
            <a:r>
              <a:rPr lang="en-DE" dirty="0" err="1"/>
              <a:t>unser</a:t>
            </a:r>
            <a:r>
              <a:rPr lang="en-DE" dirty="0"/>
              <a:t> </a:t>
            </a:r>
            <a:r>
              <a:rPr lang="en-US" dirty="0"/>
              <a:t>Azure Meetup</a:t>
            </a:r>
            <a:br>
              <a:rPr lang="en-US" dirty="0"/>
            </a:br>
            <a:r>
              <a:rPr lang="en-US" dirty="0">
                <a:hlinkClick r:id="rId4"/>
              </a:rPr>
              <a:t>www.meetup.com/Azure-Meetup-Frankfurt/</a:t>
            </a:r>
            <a:endParaRPr lang="en-US" dirty="0"/>
          </a:p>
        </p:txBody>
      </p:sp>
      <p:sp>
        <p:nvSpPr>
          <p:cNvPr id="10" name="TextBox 10">
            <a:extLst>
              <a:ext uri="{FF2B5EF4-FFF2-40B4-BE49-F238E27FC236}">
                <a16:creationId xmlns:a16="http://schemas.microsoft.com/office/drawing/2014/main" id="{47398C8A-18CF-4CBF-BBE8-8B6AC60DDE94}"/>
              </a:ext>
            </a:extLst>
          </p:cNvPr>
          <p:cNvSpPr txBox="1"/>
          <p:nvPr/>
        </p:nvSpPr>
        <p:spPr>
          <a:xfrm>
            <a:off x="5920245" y="4561086"/>
            <a:ext cx="6007767" cy="646331"/>
          </a:xfrm>
          <a:prstGeom prst="rect">
            <a:avLst/>
          </a:prstGeom>
          <a:noFill/>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dirty="0" err="1"/>
              <a:t>Besuchen</a:t>
            </a:r>
            <a:r>
              <a:rPr lang="en-US" dirty="0"/>
              <a:t> Sie </a:t>
            </a:r>
            <a:r>
              <a:rPr lang="en-US" dirty="0" err="1"/>
              <a:t>unser</a:t>
            </a:r>
            <a:r>
              <a:rPr lang="en-DE" dirty="0" err="1"/>
              <a:t>en</a:t>
            </a:r>
            <a:r>
              <a:rPr lang="en-US" dirty="0"/>
              <a:t> Software Development Blog</a:t>
            </a:r>
            <a:br>
              <a:rPr lang="en-US" dirty="0"/>
            </a:br>
            <a:r>
              <a:rPr lang="en-DE" dirty="0">
                <a:hlinkClick r:id="rId5"/>
              </a:rPr>
              <a:t>www.</a:t>
            </a:r>
            <a:r>
              <a:rPr lang="en-US" dirty="0">
                <a:hlinkClick r:id="rId5"/>
              </a:rPr>
              <a:t>developers.de</a:t>
            </a:r>
            <a:r>
              <a:rPr lang="en-US" dirty="0"/>
              <a:t> </a:t>
            </a:r>
          </a:p>
        </p:txBody>
      </p:sp>
      <p:pic>
        <p:nvPicPr>
          <p:cNvPr id="11" name="Picture 10">
            <a:extLst>
              <a:ext uri="{FF2B5EF4-FFF2-40B4-BE49-F238E27FC236}">
                <a16:creationId xmlns:a16="http://schemas.microsoft.com/office/drawing/2014/main" id="{AAE9F0CA-5A6C-4AA6-A2E0-3324E871A371}"/>
              </a:ext>
            </a:extLst>
          </p:cNvPr>
          <p:cNvPicPr>
            <a:picLocks noChangeAspect="1"/>
          </p:cNvPicPr>
          <p:nvPr/>
        </p:nvPicPr>
        <p:blipFill>
          <a:blip r:embed="rId6"/>
          <a:stretch>
            <a:fillRect/>
          </a:stretch>
        </p:blipFill>
        <p:spPr>
          <a:xfrm>
            <a:off x="7519481" y="1650582"/>
            <a:ext cx="2523695" cy="2370745"/>
          </a:xfrm>
          <a:prstGeom prst="rect">
            <a:avLst/>
          </a:prstGeom>
        </p:spPr>
      </p:pic>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678703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6259"/>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24801"/>
            <a:ext cx="6839186" cy="4325013"/>
          </a:xfrm>
        </p:spPr>
        <p:txBody>
          <a:bodyPr>
            <a:noAutofit/>
          </a:bodyPr>
          <a:lstStyle/>
          <a:p>
            <a:r>
              <a:rPr lang="en-US" sz="3600" dirty="0">
                <a:solidFill>
                  <a:schemeClr val="tx1"/>
                </a:solidFill>
                <a:latin typeface="+mj-lt"/>
              </a:rPr>
              <a:t>Contoso, Ltd. provides a full range of long-term insurance services to help underinsured people.</a:t>
            </a:r>
          </a:p>
          <a:p>
            <a:endParaRPr lang="en-US" sz="3600" dirty="0">
              <a:solidFill>
                <a:schemeClr val="tx1"/>
              </a:solidFill>
              <a:latin typeface="+mj-lt"/>
            </a:endParaRPr>
          </a:p>
          <a:p>
            <a:r>
              <a:rPr lang="en-US" sz="3600" dirty="0">
                <a:solidFill>
                  <a:schemeClr val="tx1"/>
                </a:solidFill>
                <a:latin typeface="+mj-lt"/>
              </a:rPr>
              <a:t>They are trying to cope with being overloaded due to </a:t>
            </a:r>
            <a:br>
              <a:rPr lang="en-US" sz="3600" dirty="0">
                <a:solidFill>
                  <a:schemeClr val="tx1"/>
                </a:solidFill>
                <a:latin typeface="+mj-lt"/>
              </a:rPr>
            </a:br>
            <a:r>
              <a:rPr lang="en-US" sz="3600" dirty="0">
                <a:solidFill>
                  <a:schemeClr val="tx1"/>
                </a:solidFill>
                <a:latin typeface="+mj-lt"/>
              </a:rPr>
              <a:t>faster-than-expected growth.</a:t>
            </a:r>
          </a:p>
        </p:txBody>
      </p:sp>
      <p:pic>
        <p:nvPicPr>
          <p:cNvPr id="11" name="Picture 10" descr="Contoso Insurance logo" title="Contoso Insurance logo">
            <a:extLst>
              <a:ext uri="{FF2B5EF4-FFF2-40B4-BE49-F238E27FC236}">
                <a16:creationId xmlns:a16="http://schemas.microsoft.com/office/drawing/2014/main" id="{C9D172C1-3328-4F51-BFC2-DD21E1F49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486" y="1110503"/>
            <a:ext cx="3830963" cy="4261408"/>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06044" y="1299456"/>
            <a:ext cx="4369703" cy="4884776"/>
          </a:xfrm>
        </p:spPr>
        <p:txBody>
          <a:bodyPr>
            <a:noAutofit/>
          </a:bodyPr>
          <a:lstStyle/>
          <a:p>
            <a:r>
              <a:rPr lang="en-US" sz="2800" dirty="0">
                <a:solidFill>
                  <a:schemeClr val="tx1"/>
                </a:solidFill>
                <a:latin typeface="+mj-lt"/>
              </a:rPr>
              <a:t>Contoso, Ltd. created a custom Windows Forms app called PolicyConnect for their employees to manage policy holder information.</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latin typeface="+mj-lt"/>
              </a:rPr>
              <a:t>Their data is stored in </a:t>
            </a:r>
            <a:br>
              <a:rPr lang="en-US" sz="2800" dirty="0">
                <a:solidFill>
                  <a:schemeClr val="tx1"/>
                </a:solidFill>
                <a:latin typeface="+mj-lt"/>
              </a:rPr>
            </a:br>
            <a:r>
              <a:rPr lang="en-US" sz="2800" dirty="0">
                <a:solidFill>
                  <a:schemeClr val="tx1"/>
                </a:solidFill>
                <a:latin typeface="+mj-lt"/>
              </a:rPr>
              <a:t>a SQL Server 2008 database, and a file server on their local</a:t>
            </a:r>
            <a:br>
              <a:rPr lang="en-US" sz="2800" dirty="0">
                <a:solidFill>
                  <a:schemeClr val="tx1"/>
                </a:solidFill>
                <a:latin typeface="+mj-lt"/>
              </a:rPr>
            </a:br>
            <a:r>
              <a:rPr lang="en-US" sz="2800" dirty="0">
                <a:solidFill>
                  <a:schemeClr val="tx1"/>
                </a:solidFill>
                <a:latin typeface="+mj-lt"/>
              </a:rPr>
              <a:t> area network.</a:t>
            </a:r>
          </a:p>
        </p:txBody>
      </p:sp>
      <p:pic>
        <p:nvPicPr>
          <p:cNvPr id="6" name="Picture 5" descr="Contoso Insurance PolicyConnect logo" title="Contoso Insurance PolicyConnect logo">
            <a:extLst>
              <a:ext uri="{FF2B5EF4-FFF2-40B4-BE49-F238E27FC236}">
                <a16:creationId xmlns:a16="http://schemas.microsoft.com/office/drawing/2014/main" id="{D441708D-242F-4DF7-82A3-1B474CE5E2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7160" y="547859"/>
            <a:ext cx="4234239" cy="1767889"/>
          </a:xfrm>
          <a:prstGeom prst="rect">
            <a:avLst/>
          </a:prstGeom>
        </p:spPr>
      </p:pic>
      <p:pic>
        <p:nvPicPr>
          <p:cNvPr id="24" name="Picture 23" descr="The Contoso topology diagram has a local area network comprised of the on-premise user, Application servers for authentication and authorization, policy management and data access service, database servers, and file servers. A VPN server connects them to the Remote User via PolicyConnect." title="Contoso topology diagra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747" y="2548804"/>
            <a:ext cx="7535764" cy="3944685"/>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BB7C3-595B-4E23-AA7E-509788858F5E}"/>
              </a:ext>
            </a:extLst>
          </p:cNvPr>
          <p:cNvSpPr>
            <a:spLocks noGrp="1"/>
          </p:cNvSpPr>
          <p:nvPr>
            <p:ph type="title"/>
          </p:nvPr>
        </p:nvSpPr>
        <p:spPr/>
        <p:txBody>
          <a:bodyPr/>
          <a:lstStyle/>
          <a:p>
            <a:pPr algn="ctr"/>
            <a:r>
              <a:rPr lang="en-US" dirty="0"/>
              <a:t>Modernization Trends</a:t>
            </a:r>
          </a:p>
        </p:txBody>
      </p:sp>
      <p:sp>
        <p:nvSpPr>
          <p:cNvPr id="6" name="Rectangle 5">
            <a:extLst>
              <a:ext uri="{FF2B5EF4-FFF2-40B4-BE49-F238E27FC236}">
                <a16:creationId xmlns:a16="http://schemas.microsoft.com/office/drawing/2014/main" id="{8590F28F-B1BA-4E95-869C-DC854988B4D9}"/>
              </a:ext>
            </a:extLst>
          </p:cNvPr>
          <p:cNvSpPr/>
          <p:nvPr/>
        </p:nvSpPr>
        <p:spPr bwMode="auto">
          <a:xfrm>
            <a:off x="577849" y="3817725"/>
            <a:ext cx="3484791" cy="20198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640080" rIns="91440" bIns="146304"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600"/>
              </a:spcBef>
              <a:spcAft>
                <a:spcPts val="600"/>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bold"/>
                <a:ea typeface="+mn-ea"/>
                <a:cs typeface="Segoe UI" pitchFamily="34" charset="0"/>
              </a:rPr>
              <a:t>Public Cloud Momentum</a:t>
            </a:r>
          </a:p>
          <a:p>
            <a:pPr marL="0" marR="0" lvl="0" indent="0" algn="l" defTabSz="932563" rtl="0" eaLnBrk="1" fontAlgn="auto" latinLnBrk="0" hangingPunct="1">
              <a:lnSpc>
                <a:spcPct val="100000"/>
              </a:lnSpc>
              <a:spcBef>
                <a:spcPts val="600"/>
              </a:spcBef>
              <a:spcAft>
                <a:spcPts val="600"/>
              </a:spcAft>
              <a:buClrTx/>
              <a:buSzTx/>
              <a:buFontTx/>
              <a:buNone/>
              <a:tabLst/>
              <a:defRPr/>
            </a:pPr>
            <a:r>
              <a:rPr kumimoji="0" lang="en-US" sz="1400" b="0" i="0" u="none" strike="noStrike" kern="0" cap="none" spc="-50" normalizeH="0" baseline="0" noProof="0" dirty="0">
                <a:ln>
                  <a:noFill/>
                </a:ln>
                <a:solidFill>
                  <a:srgbClr val="353535"/>
                </a:solidFill>
                <a:effectLst/>
                <a:uLnTx/>
                <a:uFillTx/>
                <a:latin typeface="Segoe UI"/>
                <a:ea typeface="+mn-ea"/>
                <a:cs typeface="Segoe UI" pitchFamily="34" charset="0"/>
              </a:rPr>
              <a:t>By 2025, </a:t>
            </a:r>
            <a:r>
              <a:rPr kumimoji="0" lang="en-US" sz="1400" b="1" i="0" u="none" strike="noStrike" kern="0" cap="none" spc="-50" normalizeH="0" baseline="0" noProof="0" dirty="0">
                <a:ln>
                  <a:noFill/>
                </a:ln>
                <a:solidFill>
                  <a:srgbClr val="353535"/>
                </a:solidFill>
                <a:effectLst/>
                <a:uLnTx/>
                <a:uFillTx/>
                <a:latin typeface="Segoe UI"/>
                <a:ea typeface="+mn-ea"/>
                <a:cs typeface="Segoe UI" pitchFamily="34" charset="0"/>
              </a:rPr>
              <a:t>60%</a:t>
            </a:r>
            <a:r>
              <a:rPr kumimoji="0" lang="en-US" sz="1400" b="0" i="0" u="none" strike="noStrike" kern="0" cap="none" spc="-50" normalizeH="0" baseline="0" noProof="0" dirty="0">
                <a:ln>
                  <a:noFill/>
                </a:ln>
                <a:solidFill>
                  <a:srgbClr val="353535"/>
                </a:solidFill>
                <a:effectLst/>
                <a:uLnTx/>
                <a:uFillTx/>
                <a:latin typeface="Segoe UI"/>
                <a:ea typeface="+mn-ea"/>
                <a:cs typeface="Segoe UI" pitchFamily="34" charset="0"/>
              </a:rPr>
              <a:t> of enterprise IT infrastructure</a:t>
            </a:r>
            <a:r>
              <a:rPr kumimoji="0" lang="en-US" sz="1400" b="0" i="0" u="none" strike="noStrike" kern="0" cap="none" spc="0" normalizeH="0" baseline="0" noProof="0" dirty="0">
                <a:ln>
                  <a:noFill/>
                </a:ln>
                <a:solidFill>
                  <a:srgbClr val="353535"/>
                </a:solidFill>
                <a:effectLst/>
                <a:uLnTx/>
                <a:uFillTx/>
                <a:latin typeface="Segoe UI"/>
                <a:ea typeface="+mn-ea"/>
                <a:cs typeface="Segoe UI" pitchFamily="34" charset="0"/>
              </a:rPr>
              <a:t> </a:t>
            </a:r>
            <a:r>
              <a:rPr kumimoji="0" lang="en-US" sz="1400" b="0" i="0" u="none" strike="noStrike" kern="0" cap="none" spc="-30" normalizeH="0" baseline="0" noProof="0" dirty="0">
                <a:ln>
                  <a:noFill/>
                </a:ln>
                <a:solidFill>
                  <a:srgbClr val="353535"/>
                </a:solidFill>
                <a:effectLst/>
                <a:uLnTx/>
                <a:uFillTx/>
                <a:latin typeface="Segoe UI"/>
                <a:ea typeface="+mn-ea"/>
                <a:cs typeface="Segoe UI" pitchFamily="34" charset="0"/>
              </a:rPr>
              <a:t>spending will be allocated to public cloud;</a:t>
            </a:r>
            <a:r>
              <a:rPr kumimoji="0" lang="en-US" sz="1400" b="0" i="0" u="none" strike="noStrike" kern="0" cap="none" spc="0" normalizeH="0" baseline="0" noProof="0" dirty="0">
                <a:ln>
                  <a:noFill/>
                </a:ln>
                <a:solidFill>
                  <a:srgbClr val="353535"/>
                </a:solidFill>
                <a:effectLst/>
                <a:uLnTx/>
                <a:uFillTx/>
                <a:latin typeface="Segoe UI"/>
                <a:ea typeface="+mn-ea"/>
                <a:cs typeface="Segoe UI" pitchFamily="34" charset="0"/>
              </a:rPr>
              <a:t> </a:t>
            </a:r>
            <a:r>
              <a:rPr kumimoji="0" lang="en-US" sz="1400" b="0" i="0" u="none" strike="noStrike" kern="0" cap="none" spc="-30" normalizeH="0" baseline="0" noProof="0" dirty="0">
                <a:ln>
                  <a:noFill/>
                </a:ln>
                <a:solidFill>
                  <a:srgbClr val="353535"/>
                </a:solidFill>
                <a:effectLst/>
                <a:uLnTx/>
                <a:uFillTx/>
                <a:latin typeface="Segoe UI"/>
                <a:ea typeface="+mn-ea"/>
                <a:cs typeface="Segoe UI" pitchFamily="34" charset="0"/>
              </a:rPr>
              <a:t>and a quarter of enterprise IT applications</a:t>
            </a:r>
            <a:r>
              <a:rPr kumimoji="0" lang="en-US" sz="1400" b="0" i="0" u="none" strike="noStrike" kern="0" cap="none" spc="0" normalizeH="0" baseline="0" noProof="0" dirty="0">
                <a:ln>
                  <a:noFill/>
                </a:ln>
                <a:solidFill>
                  <a:srgbClr val="353535"/>
                </a:solidFill>
                <a:effectLst/>
                <a:uLnTx/>
                <a:uFillTx/>
                <a:latin typeface="Segoe UI"/>
                <a:ea typeface="+mn-ea"/>
                <a:cs typeface="Segoe UI" pitchFamily="34" charset="0"/>
              </a:rPr>
              <a:t> will run on public cloud services.</a:t>
            </a:r>
            <a:r>
              <a:rPr kumimoji="0" lang="en-US" sz="1400" b="0" i="0" u="none" strike="noStrike" kern="0" cap="none" spc="0" normalizeH="0" baseline="30000" noProof="0" dirty="0">
                <a:ln>
                  <a:noFill/>
                </a:ln>
                <a:solidFill>
                  <a:srgbClr val="353535"/>
                </a:solidFill>
                <a:effectLst/>
                <a:uLnTx/>
                <a:uFillTx/>
                <a:latin typeface="Segoe UI"/>
                <a:ea typeface="+mn-ea"/>
                <a:cs typeface="Segoe UI" pitchFamily="34" charset="0"/>
              </a:rPr>
              <a:t>1</a:t>
            </a:r>
          </a:p>
        </p:txBody>
      </p:sp>
      <p:sp>
        <p:nvSpPr>
          <p:cNvPr id="12" name="Rectangle 11">
            <a:extLst>
              <a:ext uri="{FF2B5EF4-FFF2-40B4-BE49-F238E27FC236}">
                <a16:creationId xmlns:a16="http://schemas.microsoft.com/office/drawing/2014/main" id="{9C96DC32-B9E9-406D-9963-E42649F54B44}"/>
              </a:ext>
            </a:extLst>
          </p:cNvPr>
          <p:cNvSpPr/>
          <p:nvPr/>
        </p:nvSpPr>
        <p:spPr bwMode="auto">
          <a:xfrm>
            <a:off x="4423215" y="3817725"/>
            <a:ext cx="3484791" cy="23021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640080" rIns="91440" bIns="146304" numCol="1" spcCol="0" rtlCol="0" fromWordArt="0" anchor="t" anchorCtr="0" forceAA="0" compatLnSpc="1">
            <a:prstTxWarp prst="textNoShape">
              <a:avLst/>
            </a:prstTxWarp>
            <a:spAutoFit/>
          </a:bodyPr>
          <a:lstStyle/>
          <a:p>
            <a:pPr marL="0" marR="0" lvl="0" indent="0" algn="l" defTabSz="932563" rtl="0" eaLnBrk="1" fontAlgn="auto" latinLnBrk="0" hangingPunct="1">
              <a:lnSpc>
                <a:spcPct val="100000"/>
              </a:lnSpc>
              <a:spcBef>
                <a:spcPts val="600"/>
              </a:spcBef>
              <a:spcAft>
                <a:spcPts val="600"/>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bold"/>
                <a:ea typeface="+mn-ea"/>
                <a:cs typeface="Segoe UI" pitchFamily="34" charset="0"/>
              </a:rPr>
              <a:t>Shift to Cloud-Native</a:t>
            </a:r>
          </a:p>
          <a:p>
            <a:pPr marL="0" marR="0" lvl="0" indent="0" algn="l" defTabSz="932563" rtl="0" eaLnBrk="1" fontAlgn="auto" latinLnBrk="0" hangingPunct="1">
              <a:lnSpc>
                <a:spcPct val="100000"/>
              </a:lnSpc>
              <a:spcBef>
                <a:spcPts val="600"/>
              </a:spcBef>
              <a:spcAft>
                <a:spcPts val="600"/>
              </a:spcAft>
              <a:buClrTx/>
              <a:buSzTx/>
              <a:buFontTx/>
              <a:buNone/>
              <a:tabLst/>
              <a:defRPr/>
            </a:pPr>
            <a:r>
              <a:rPr kumimoji="0" lang="en-US" sz="1400" b="0" i="0" u="none" strike="noStrike" kern="0" cap="none" spc="-10" normalizeH="0" baseline="0" noProof="0" dirty="0">
                <a:ln>
                  <a:noFill/>
                </a:ln>
                <a:solidFill>
                  <a:srgbClr val="353535"/>
                </a:solidFill>
                <a:effectLst/>
                <a:uLnTx/>
                <a:uFillTx/>
                <a:latin typeface="Segoe UI"/>
                <a:ea typeface="+mn-ea"/>
                <a:cs typeface="Segoe UI" pitchFamily="34" charset="0"/>
              </a:rPr>
              <a:t>By 2023, </a:t>
            </a:r>
            <a:r>
              <a:rPr kumimoji="0" lang="en-US" sz="1400" b="1" i="0" u="none" strike="noStrike" kern="0" cap="none" spc="-10" normalizeH="0" baseline="0" noProof="0" dirty="0">
                <a:ln>
                  <a:noFill/>
                </a:ln>
                <a:solidFill>
                  <a:srgbClr val="353535"/>
                </a:solidFill>
                <a:effectLst/>
                <a:uLnTx/>
                <a:uFillTx/>
                <a:latin typeface="Segoe UI"/>
                <a:ea typeface="+mn-ea"/>
                <a:cs typeface="Segoe UI" pitchFamily="34" charset="0"/>
              </a:rPr>
              <a:t>80%</a:t>
            </a:r>
            <a:r>
              <a:rPr kumimoji="0" lang="en-US" sz="1400" b="0" i="0" u="none" strike="noStrike" kern="0" cap="none" spc="-10" normalizeH="0" baseline="0" noProof="0" dirty="0">
                <a:ln>
                  <a:noFill/>
                </a:ln>
                <a:solidFill>
                  <a:srgbClr val="353535"/>
                </a:solidFill>
                <a:effectLst/>
                <a:uLnTx/>
                <a:uFillTx/>
                <a:latin typeface="Segoe UI"/>
                <a:ea typeface="+mn-ea"/>
                <a:cs typeface="Segoe UI" pitchFamily="34" charset="0"/>
              </a:rPr>
              <a:t> of workloads will shift to or be created with containers/microservices, reducing per-app infrastructure needs by 60%, while driving a 70% improvement in digital service resiliency.</a:t>
            </a:r>
            <a:r>
              <a:rPr kumimoji="0" lang="en-US" sz="1400" b="0" i="0" u="none" strike="noStrike" kern="0" cap="none" spc="0" normalizeH="0" baseline="30000" noProof="0" dirty="0">
                <a:ln>
                  <a:noFill/>
                </a:ln>
                <a:solidFill>
                  <a:srgbClr val="353535"/>
                </a:solidFill>
                <a:effectLst/>
                <a:uLnTx/>
                <a:uFillTx/>
                <a:latin typeface="Segoe UI"/>
                <a:ea typeface="+mn-ea"/>
                <a:cs typeface="Segoe UI" pitchFamily="34" charset="0"/>
              </a:rPr>
              <a:t>2</a:t>
            </a:r>
          </a:p>
        </p:txBody>
      </p:sp>
      <p:sp>
        <p:nvSpPr>
          <p:cNvPr id="18" name="Rectangle 17">
            <a:extLst>
              <a:ext uri="{FF2B5EF4-FFF2-40B4-BE49-F238E27FC236}">
                <a16:creationId xmlns:a16="http://schemas.microsoft.com/office/drawing/2014/main" id="{5EFFD703-AEEB-49FA-BC8B-20F84A2448B5}"/>
              </a:ext>
            </a:extLst>
          </p:cNvPr>
          <p:cNvSpPr/>
          <p:nvPr/>
        </p:nvSpPr>
        <p:spPr bwMode="auto">
          <a:xfrm>
            <a:off x="8408996" y="3796580"/>
            <a:ext cx="3373551" cy="23021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640080" rIns="91440" bIns="146304" numCol="1" spcCol="0" rtlCol="0" fromWordArt="0" anchor="t" anchorCtr="0" forceAA="0" compatLnSpc="1">
            <a:prstTxWarp prst="textNoShape">
              <a:avLst/>
            </a:prstTxWarp>
            <a:spAutoFit/>
          </a:bodyPr>
          <a:lstStyle/>
          <a:p>
            <a:pPr marL="0" marR="0" lvl="0" indent="0" algn="l" defTabSz="932563" rtl="0" eaLnBrk="1" fontAlgn="auto" latinLnBrk="0" hangingPunct="1">
              <a:lnSpc>
                <a:spcPct val="100000"/>
              </a:lnSpc>
              <a:spcBef>
                <a:spcPts val="600"/>
              </a:spcBef>
              <a:spcAft>
                <a:spcPts val="600"/>
              </a:spcAft>
              <a:buClrTx/>
              <a:buSzTx/>
              <a:buFontTx/>
              <a:buNone/>
              <a:tabLst/>
              <a:defRPr/>
            </a:pPr>
            <a:r>
              <a:rPr kumimoji="0" lang="en-US" sz="1800" b="0" i="0" u="none" strike="noStrike" kern="0" cap="none" spc="0" normalizeH="0" baseline="0" noProof="0" dirty="0">
                <a:ln>
                  <a:noFill/>
                </a:ln>
                <a:effectLst/>
                <a:uLnTx/>
                <a:uFillTx/>
                <a:latin typeface="Segoe UI Semibold"/>
                <a:ea typeface="+mn-ea"/>
                <a:cs typeface="Segoe UI" pitchFamily="34" charset="0"/>
              </a:rPr>
              <a:t>Industry Apps Explosion</a:t>
            </a:r>
          </a:p>
          <a:p>
            <a:pPr marL="0" marR="0" lvl="0" indent="0" algn="l" defTabSz="932563" rtl="0" eaLnBrk="1" fontAlgn="auto" latinLnBrk="0" hangingPunct="1">
              <a:lnSpc>
                <a:spcPct val="100000"/>
              </a:lnSpc>
              <a:spcBef>
                <a:spcPts val="60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a:ea typeface="+mn-ea"/>
                <a:cs typeface="Segoe UI" pitchFamily="34" charset="0"/>
              </a:rPr>
              <a:t>By 2023, over 500 million digital apps and services will be developed and </a:t>
            </a:r>
            <a:r>
              <a:rPr kumimoji="0" lang="en-US" sz="1400" b="0" i="0" u="none" strike="noStrike" kern="0" cap="none" spc="-20" normalizeH="0" noProof="0" dirty="0">
                <a:ln>
                  <a:noFill/>
                </a:ln>
                <a:effectLst/>
                <a:uLnTx/>
                <a:uFillTx/>
                <a:latin typeface="Segoe UI"/>
                <a:ea typeface="+mn-ea"/>
                <a:cs typeface="Segoe UI" pitchFamily="34" charset="0"/>
              </a:rPr>
              <a:t>deployed using cloud-native approaches,</a:t>
            </a:r>
            <a:r>
              <a:rPr kumimoji="0" lang="en-US" sz="1400" b="0" i="0" u="none" strike="noStrike" kern="0" cap="none" spc="0" normalizeH="0" baseline="0" noProof="0" dirty="0">
                <a:ln>
                  <a:noFill/>
                </a:ln>
                <a:effectLst/>
                <a:uLnTx/>
                <a:uFillTx/>
                <a:latin typeface="Segoe UI"/>
                <a:ea typeface="+mn-ea"/>
                <a:cs typeface="Segoe UI" pitchFamily="34" charset="0"/>
              </a:rPr>
              <a:t> </a:t>
            </a:r>
            <a:r>
              <a:rPr kumimoji="0" lang="en-US" sz="1400" b="0" i="0" u="none" strike="noStrike" kern="0" cap="none" spc="-30" normalizeH="0" noProof="0" dirty="0">
                <a:ln>
                  <a:noFill/>
                </a:ln>
                <a:effectLst/>
                <a:uLnTx/>
                <a:uFillTx/>
                <a:latin typeface="Segoe UI"/>
                <a:ea typeface="+mn-ea"/>
                <a:cs typeface="Segoe UI" pitchFamily="34" charset="0"/>
              </a:rPr>
              <a:t>most of those targeted at industry specific </a:t>
            </a:r>
            <a:r>
              <a:rPr kumimoji="0" lang="en-US" sz="1400" b="0" i="0" u="none" strike="noStrike" kern="0" cap="none" spc="0" normalizeH="0" baseline="0" noProof="0" dirty="0">
                <a:ln>
                  <a:noFill/>
                </a:ln>
                <a:effectLst/>
                <a:uLnTx/>
                <a:uFillTx/>
                <a:latin typeface="Segoe UI"/>
                <a:ea typeface="+mn-ea"/>
                <a:cs typeface="Segoe UI" pitchFamily="34" charset="0"/>
              </a:rPr>
              <a:t>digital transformation use cases.</a:t>
            </a:r>
            <a:r>
              <a:rPr kumimoji="0" lang="en-US" sz="1400" b="0" i="0" u="none" strike="noStrike" kern="0" cap="none" spc="0" normalizeH="0" baseline="30000" noProof="0" dirty="0">
                <a:ln>
                  <a:noFill/>
                </a:ln>
                <a:effectLst/>
                <a:uLnTx/>
                <a:uFillTx/>
                <a:latin typeface="Segoe UI"/>
                <a:ea typeface="+mn-ea"/>
                <a:cs typeface="Segoe UI" pitchFamily="34" charset="0"/>
              </a:rPr>
              <a:t>3</a:t>
            </a:r>
          </a:p>
        </p:txBody>
      </p:sp>
      <p:sp>
        <p:nvSpPr>
          <p:cNvPr id="3" name="Rectangle 2">
            <a:extLst>
              <a:ext uri="{FF2B5EF4-FFF2-40B4-BE49-F238E27FC236}">
                <a16:creationId xmlns:a16="http://schemas.microsoft.com/office/drawing/2014/main" id="{8046E017-F254-4E39-91D3-D1DBE91059B5}"/>
              </a:ext>
            </a:extLst>
          </p:cNvPr>
          <p:cNvSpPr/>
          <p:nvPr/>
        </p:nvSpPr>
        <p:spPr bwMode="auto">
          <a:xfrm>
            <a:off x="0" y="2337929"/>
            <a:ext cx="12182475" cy="787390"/>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B1809522-A68F-418C-BE0A-7A3AAB5B7D5D}"/>
              </a:ext>
            </a:extLst>
          </p:cNvPr>
          <p:cNvGrpSpPr/>
          <p:nvPr/>
        </p:nvGrpSpPr>
        <p:grpSpPr>
          <a:xfrm>
            <a:off x="942998" y="1466237"/>
            <a:ext cx="2614078" cy="2530774"/>
            <a:chOff x="738930" y="1447216"/>
            <a:chExt cx="2221992" cy="2223500"/>
          </a:xfrm>
        </p:grpSpPr>
        <p:graphicFrame>
          <p:nvGraphicFramePr>
            <p:cNvPr id="9" name="Chart 8">
              <a:extLst>
                <a:ext uri="{FF2B5EF4-FFF2-40B4-BE49-F238E27FC236}">
                  <a16:creationId xmlns:a16="http://schemas.microsoft.com/office/drawing/2014/main" id="{9114AB4C-EF75-46CE-BBC2-6FB50150B05A}"/>
                </a:ext>
              </a:extLst>
            </p:cNvPr>
            <p:cNvGraphicFramePr/>
            <p:nvPr/>
          </p:nvGraphicFramePr>
          <p:xfrm>
            <a:off x="738930" y="1447216"/>
            <a:ext cx="2221992" cy="2223500"/>
          </p:xfrm>
          <a:graphic>
            <a:graphicData uri="http://schemas.openxmlformats.org/drawingml/2006/chart">
              <c:chart xmlns:c="http://schemas.openxmlformats.org/drawingml/2006/chart" xmlns:r="http://schemas.openxmlformats.org/officeDocument/2006/relationships" r:id="rId2"/>
            </a:graphicData>
          </a:graphic>
        </p:graphicFrame>
        <p:sp>
          <p:nvSpPr>
            <p:cNvPr id="10" name="Oval 9">
              <a:extLst>
                <a:ext uri="{FF2B5EF4-FFF2-40B4-BE49-F238E27FC236}">
                  <a16:creationId xmlns:a16="http://schemas.microsoft.com/office/drawing/2014/main" id="{3C09E9F4-2DFE-432B-90BA-70C8D83FB6F1}"/>
                </a:ext>
              </a:extLst>
            </p:cNvPr>
            <p:cNvSpPr/>
            <p:nvPr/>
          </p:nvSpPr>
          <p:spPr bwMode="auto">
            <a:xfrm>
              <a:off x="1272160" y="1981200"/>
              <a:ext cx="1155532" cy="1155532"/>
            </a:xfrm>
            <a:prstGeom prst="ellipse">
              <a:avLst/>
            </a:prstGeom>
            <a:solidFill>
              <a:srgbClr val="FFFFFF"/>
            </a:solidFill>
            <a:ln w="9525" cap="flat" cmpd="sng" algn="ctr">
              <a:noFill/>
              <a:prstDash val="solid"/>
              <a:headEnd type="none" w="med" len="med"/>
              <a:tailEnd type="none" w="med" len="med"/>
            </a:ln>
            <a:effectLst>
              <a:outerShdw blurRad="63500" sx="101000" sy="101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8" name="TextBox 7">
            <a:extLst>
              <a:ext uri="{FF2B5EF4-FFF2-40B4-BE49-F238E27FC236}">
                <a16:creationId xmlns:a16="http://schemas.microsoft.com/office/drawing/2014/main" id="{4A340C3F-A216-4D0D-9B08-8EFA0736F8FF}"/>
              </a:ext>
            </a:extLst>
          </p:cNvPr>
          <p:cNvSpPr txBox="1"/>
          <p:nvPr/>
        </p:nvSpPr>
        <p:spPr>
          <a:xfrm>
            <a:off x="1682421" y="2546958"/>
            <a:ext cx="1135231" cy="369332"/>
          </a:xfrm>
          <a:prstGeom prst="rect">
            <a:avLst/>
          </a:prstGeom>
          <a:noFill/>
        </p:spPr>
        <p:txBody>
          <a:bodyPr wrap="square" lIns="0" tIns="0" rIns="0" bIns="0" rtlCol="0" anchor="ctr">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60%</a:t>
            </a:r>
          </a:p>
        </p:txBody>
      </p:sp>
      <p:grpSp>
        <p:nvGrpSpPr>
          <p:cNvPr id="13" name="Group 12">
            <a:extLst>
              <a:ext uri="{FF2B5EF4-FFF2-40B4-BE49-F238E27FC236}">
                <a16:creationId xmlns:a16="http://schemas.microsoft.com/office/drawing/2014/main" id="{B51C8D9B-16F2-4AD1-B5A3-D8DED5DFB28D}"/>
              </a:ext>
            </a:extLst>
          </p:cNvPr>
          <p:cNvGrpSpPr/>
          <p:nvPr/>
        </p:nvGrpSpPr>
        <p:grpSpPr>
          <a:xfrm>
            <a:off x="4803693" y="1466237"/>
            <a:ext cx="2723833" cy="2530774"/>
            <a:chOff x="738930" y="1447216"/>
            <a:chExt cx="2221992" cy="2223500"/>
          </a:xfrm>
        </p:grpSpPr>
        <p:graphicFrame>
          <p:nvGraphicFramePr>
            <p:cNvPr id="15" name="Chart 14">
              <a:extLst>
                <a:ext uri="{FF2B5EF4-FFF2-40B4-BE49-F238E27FC236}">
                  <a16:creationId xmlns:a16="http://schemas.microsoft.com/office/drawing/2014/main" id="{202C930B-C69B-4E3A-B2B2-B266367643C6}"/>
                </a:ext>
              </a:extLst>
            </p:cNvPr>
            <p:cNvGraphicFramePr/>
            <p:nvPr/>
          </p:nvGraphicFramePr>
          <p:xfrm>
            <a:off x="738930" y="1447216"/>
            <a:ext cx="2221992" cy="2223500"/>
          </p:xfrm>
          <a:graphic>
            <a:graphicData uri="http://schemas.openxmlformats.org/drawingml/2006/chart">
              <c:chart xmlns:c="http://schemas.openxmlformats.org/drawingml/2006/chart" xmlns:r="http://schemas.openxmlformats.org/officeDocument/2006/relationships" r:id="rId3"/>
            </a:graphicData>
          </a:graphic>
        </p:graphicFrame>
        <p:sp>
          <p:nvSpPr>
            <p:cNvPr id="16" name="Oval 15">
              <a:extLst>
                <a:ext uri="{FF2B5EF4-FFF2-40B4-BE49-F238E27FC236}">
                  <a16:creationId xmlns:a16="http://schemas.microsoft.com/office/drawing/2014/main" id="{C59C53CB-4858-48B5-877A-D6BB3803DD89}"/>
                </a:ext>
              </a:extLst>
            </p:cNvPr>
            <p:cNvSpPr/>
            <p:nvPr/>
          </p:nvSpPr>
          <p:spPr bwMode="auto">
            <a:xfrm>
              <a:off x="1272160" y="1981200"/>
              <a:ext cx="1155532" cy="1155532"/>
            </a:xfrm>
            <a:prstGeom prst="ellipse">
              <a:avLst/>
            </a:prstGeom>
            <a:solidFill>
              <a:srgbClr val="FFFFFF"/>
            </a:solidFill>
            <a:ln w="9525" cap="flat" cmpd="sng" algn="ctr">
              <a:noFill/>
              <a:prstDash val="solid"/>
              <a:headEnd type="none" w="med" len="med"/>
              <a:tailEnd type="none" w="med" len="med"/>
            </a:ln>
            <a:effectLst>
              <a:outerShdw blurRad="63500" sx="101000" sy="101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4" name="TextBox 13">
            <a:extLst>
              <a:ext uri="{FF2B5EF4-FFF2-40B4-BE49-F238E27FC236}">
                <a16:creationId xmlns:a16="http://schemas.microsoft.com/office/drawing/2014/main" id="{05F737E1-B051-4DFF-8C8F-5DEF6D0A5931}"/>
              </a:ext>
            </a:extLst>
          </p:cNvPr>
          <p:cNvSpPr txBox="1"/>
          <p:nvPr/>
        </p:nvSpPr>
        <p:spPr>
          <a:xfrm>
            <a:off x="5574162" y="2546958"/>
            <a:ext cx="1182895" cy="369332"/>
          </a:xfrm>
          <a:prstGeom prst="rect">
            <a:avLst/>
          </a:prstGeom>
          <a:noFill/>
        </p:spPr>
        <p:txBody>
          <a:bodyPr wrap="square" lIns="0" tIns="0" rIns="0" bIns="0" rtlCol="0" anchor="ctr">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80%</a:t>
            </a:r>
          </a:p>
        </p:txBody>
      </p:sp>
      <p:grpSp>
        <p:nvGrpSpPr>
          <p:cNvPr id="19" name="Group 18">
            <a:extLst>
              <a:ext uri="{FF2B5EF4-FFF2-40B4-BE49-F238E27FC236}">
                <a16:creationId xmlns:a16="http://schemas.microsoft.com/office/drawing/2014/main" id="{3312DBDA-F332-4615-B433-00CC29F30D36}"/>
              </a:ext>
            </a:extLst>
          </p:cNvPr>
          <p:cNvGrpSpPr/>
          <p:nvPr/>
        </p:nvGrpSpPr>
        <p:grpSpPr>
          <a:xfrm>
            <a:off x="8777329" y="1478667"/>
            <a:ext cx="2636884" cy="2505915"/>
            <a:chOff x="738930" y="1447216"/>
            <a:chExt cx="2221992" cy="2223500"/>
          </a:xfrm>
        </p:grpSpPr>
        <p:graphicFrame>
          <p:nvGraphicFramePr>
            <p:cNvPr id="21" name="Chart 20">
              <a:extLst>
                <a:ext uri="{FF2B5EF4-FFF2-40B4-BE49-F238E27FC236}">
                  <a16:creationId xmlns:a16="http://schemas.microsoft.com/office/drawing/2014/main" id="{88B6AAE7-DC81-4B1A-B4F8-6386379B583E}"/>
                </a:ext>
              </a:extLst>
            </p:cNvPr>
            <p:cNvGraphicFramePr/>
            <p:nvPr/>
          </p:nvGraphicFramePr>
          <p:xfrm>
            <a:off x="738930" y="1447216"/>
            <a:ext cx="2221992" cy="2223500"/>
          </p:xfrm>
          <a:graphic>
            <a:graphicData uri="http://schemas.openxmlformats.org/drawingml/2006/chart">
              <c:chart xmlns:c="http://schemas.openxmlformats.org/drawingml/2006/chart" xmlns:r="http://schemas.openxmlformats.org/officeDocument/2006/relationships" r:id="rId4"/>
            </a:graphicData>
          </a:graphic>
        </p:graphicFrame>
        <p:sp>
          <p:nvSpPr>
            <p:cNvPr id="22" name="Oval 21">
              <a:extLst>
                <a:ext uri="{FF2B5EF4-FFF2-40B4-BE49-F238E27FC236}">
                  <a16:creationId xmlns:a16="http://schemas.microsoft.com/office/drawing/2014/main" id="{FDE57079-06FE-400C-B84E-CD832D0B8D99}"/>
                </a:ext>
              </a:extLst>
            </p:cNvPr>
            <p:cNvSpPr/>
            <p:nvPr/>
          </p:nvSpPr>
          <p:spPr bwMode="auto">
            <a:xfrm>
              <a:off x="1272160" y="1981200"/>
              <a:ext cx="1155532" cy="1155532"/>
            </a:xfrm>
            <a:prstGeom prst="ellipse">
              <a:avLst/>
            </a:prstGeom>
            <a:solidFill>
              <a:srgbClr val="FFFFFF"/>
            </a:solidFill>
            <a:ln w="9525" cap="flat" cmpd="sng" algn="ctr">
              <a:noFill/>
              <a:prstDash val="solid"/>
              <a:headEnd type="none" w="med" len="med"/>
              <a:tailEnd type="none" w="med" len="med"/>
            </a:ln>
            <a:effectLst>
              <a:outerShdw blurRad="63500" sx="101000" sy="101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0" name="TextBox 19">
            <a:extLst>
              <a:ext uri="{FF2B5EF4-FFF2-40B4-BE49-F238E27FC236}">
                <a16:creationId xmlns:a16="http://schemas.microsoft.com/office/drawing/2014/main" id="{E8DF4FA5-B6FF-4B89-BB26-591117FEAF26}"/>
              </a:ext>
            </a:extLst>
          </p:cNvPr>
          <p:cNvSpPr txBox="1"/>
          <p:nvPr/>
        </p:nvSpPr>
        <p:spPr>
          <a:xfrm>
            <a:off x="9523204" y="2546958"/>
            <a:ext cx="1145135" cy="369332"/>
          </a:xfrm>
          <a:prstGeom prst="rect">
            <a:avLst/>
          </a:prstGeom>
          <a:noFill/>
        </p:spPr>
        <p:txBody>
          <a:bodyPr wrap="square" lIns="0" tIns="0" rIns="0" bIns="0" rtlCol="0" anchor="ctr">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&gt;500M</a:t>
            </a:r>
          </a:p>
        </p:txBody>
      </p:sp>
      <p:sp>
        <p:nvSpPr>
          <p:cNvPr id="25" name="Text Placeholder 1">
            <a:extLst>
              <a:ext uri="{FF2B5EF4-FFF2-40B4-BE49-F238E27FC236}">
                <a16:creationId xmlns:a16="http://schemas.microsoft.com/office/drawing/2014/main" id="{8C64DED1-AB31-48DB-9757-2F0FB8EEE5F3}"/>
              </a:ext>
            </a:extLst>
          </p:cNvPr>
          <p:cNvSpPr txBox="1">
            <a:spLocks/>
          </p:cNvSpPr>
          <p:nvPr/>
        </p:nvSpPr>
        <p:spPr>
          <a:xfrm>
            <a:off x="628650" y="6362009"/>
            <a:ext cx="4234310" cy="150811"/>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kumimoji="0" lang="en-US" sz="90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Sources:</a:t>
            </a:r>
            <a:r>
              <a:rPr kumimoji="0" lang="en-US" sz="900"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 </a:t>
            </a:r>
            <a:r>
              <a:rPr kumimoji="0" lang="en-US" sz="900" b="0" i="0" u="none" strike="noStrike" kern="1200" cap="none" spc="0" normalizeH="0" baseline="30000" noProof="0" dirty="0">
                <a:ln>
                  <a:noFill/>
                </a:ln>
                <a:solidFill>
                  <a:srgbClr val="1A1A1A"/>
                </a:solidFill>
                <a:effectLst/>
                <a:uLnTx/>
                <a:uFillTx/>
                <a:latin typeface="Segoe UI"/>
                <a:ea typeface="+mn-ea"/>
                <a:cs typeface="Segoe UI Semibold" panose="020B0702040204020203" pitchFamily="34" charset="0"/>
              </a:rPr>
              <a:t>1, 2</a:t>
            </a:r>
            <a:r>
              <a:rPr kumimoji="0" lang="en-US" sz="900"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 IDC | </a:t>
            </a:r>
            <a:r>
              <a:rPr kumimoji="0" lang="en-US" sz="900" b="0" i="0" u="none" strike="noStrike" kern="1200" cap="none" spc="0" normalizeH="0" baseline="30000" noProof="0" dirty="0">
                <a:ln>
                  <a:noFill/>
                </a:ln>
                <a:solidFill>
                  <a:srgbClr val="1A1A1A"/>
                </a:solidFill>
                <a:effectLst/>
                <a:uLnTx/>
                <a:uFillTx/>
                <a:latin typeface="Segoe UI"/>
                <a:ea typeface="+mn-ea"/>
                <a:cs typeface="Segoe UI Semibold" panose="020B0702040204020203" pitchFamily="34" charset="0"/>
              </a:rPr>
              <a:t>3</a:t>
            </a:r>
            <a:r>
              <a:rPr kumimoji="0" lang="en-US" sz="900"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 </a:t>
            </a:r>
            <a:r>
              <a:rPr kumimoji="0" lang="en-US" sz="900" b="0" i="0" u="none" strike="noStrike" kern="1200" cap="none" spc="0" normalizeH="0" baseline="0" noProof="0" dirty="0" err="1">
                <a:ln>
                  <a:noFill/>
                </a:ln>
                <a:solidFill>
                  <a:srgbClr val="1A1A1A"/>
                </a:solidFill>
                <a:effectLst/>
                <a:uLnTx/>
                <a:uFillTx/>
                <a:latin typeface="Segoe UI"/>
                <a:ea typeface="+mn-ea"/>
                <a:cs typeface="Segoe UI Semibold" panose="020B0702040204020203" pitchFamily="34" charset="0"/>
              </a:rPr>
              <a:t>RightScale</a:t>
            </a:r>
            <a:endParaRPr kumimoji="0" lang="en-US" sz="900"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endParaRPr>
          </a:p>
        </p:txBody>
      </p:sp>
    </p:spTree>
    <p:extLst>
      <p:ext uri="{BB962C8B-B14F-4D97-AF65-F5344CB8AC3E}">
        <p14:creationId xmlns:p14="http://schemas.microsoft.com/office/powerpoint/2010/main" val="167909026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Customer situation</a:t>
            </a:r>
            <a:endParaRPr lang="en-US" sz="3236" dirty="0">
              <a:solidFill>
                <a:schemeClr val="tx1"/>
              </a:solidFill>
              <a:latin typeface="Segoe UI" panose="020B0502040204020203" pitchFamily="34" charset="0"/>
            </a:endParaRPr>
          </a:p>
        </p:txBody>
      </p:sp>
      <p:pic>
        <p:nvPicPr>
          <p:cNvPr id="5" name="Picture 4" descr="Email icon">
            <a:extLst>
              <a:ext uri="{FF2B5EF4-FFF2-40B4-BE49-F238E27FC236}">
                <a16:creationId xmlns:a16="http://schemas.microsoft.com/office/drawing/2014/main" id="{499F88A8-6615-450A-8993-5AD3518D4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98" y="1778165"/>
            <a:ext cx="2584928" cy="2481287"/>
          </a:xfrm>
          <a:prstGeom prst="rect">
            <a:avLst/>
          </a:prstGeom>
        </p:spPr>
      </p:pic>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Employees rely on email as a workflow engine for document management tasks.</a:t>
            </a:r>
          </a:p>
        </p:txBody>
      </p:sp>
      <p:pic>
        <p:nvPicPr>
          <p:cNvPr id="12" name="Picture 11" descr="Power Apps icon">
            <a:extLst>
              <a:ext uri="{FF2B5EF4-FFF2-40B4-BE49-F238E27FC236}">
                <a16:creationId xmlns:a16="http://schemas.microsoft.com/office/drawing/2014/main" id="{FB58AE5F-9269-4277-AD00-50DBCB948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568" y="1777197"/>
            <a:ext cx="2584928" cy="2481287"/>
          </a:xfrm>
          <a:prstGeom prst="rect">
            <a:avLst/>
          </a:prstGeom>
        </p:spPr>
      </p:pic>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Would like options to gain insights without requiring custom development each time.</a:t>
            </a:r>
          </a:p>
        </p:txBody>
      </p:sp>
      <p:pic>
        <p:nvPicPr>
          <p:cNvPr id="15" name="Picture 14" descr="Apps icons">
            <a:extLst>
              <a:ext uri="{FF2B5EF4-FFF2-40B4-BE49-F238E27FC236}">
                <a16:creationId xmlns:a16="http://schemas.microsoft.com/office/drawing/2014/main" id="{BC4CAE72-2042-48F4-B289-C85961177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016" y="1782962"/>
            <a:ext cx="2591025" cy="2481287"/>
          </a:xfrm>
          <a:prstGeom prst="rect">
            <a:avLst/>
          </a:prstGeom>
        </p:spPr>
      </p:pic>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to make policy holder system available through web and mobile applications without VPN.</a:t>
            </a: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Decorative Image&#10;&#10;Speech">
            <a:extLst>
              <a:ext uri="{FF2B5EF4-FFF2-40B4-BE49-F238E27FC236}">
                <a16:creationId xmlns:a16="http://schemas.microsoft.com/office/drawing/2014/main" id="{3DE8D0BF-B10C-46F0-9953-CFE8085C0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498" y="475963"/>
            <a:ext cx="10793595" cy="6359445"/>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1289324" y="1846450"/>
            <a:ext cx="7413559" cy="2927729"/>
          </a:xfrm>
        </p:spPr>
        <p:txBody>
          <a:bodyPr>
            <a:normAutofit/>
          </a:bodyPr>
          <a:lstStyle/>
          <a:p>
            <a:pPr marL="0" indent="0">
              <a:buNone/>
            </a:pPr>
            <a:r>
              <a:rPr lang="en-US" sz="2400" dirty="0">
                <a:solidFill>
                  <a:schemeClr val="tx1"/>
                </a:solidFill>
                <a:latin typeface="+mn-lt"/>
              </a:rPr>
              <a:t>We would like to make sure our database isn’t overtaxed, show a dashboard with user statistics, allow non-developers in other departments to make mobile apps, and improve security by protecting application secrets.</a:t>
            </a:r>
          </a:p>
          <a:p>
            <a:pPr marL="0" indent="0">
              <a:buNone/>
            </a:pPr>
            <a:endParaRPr lang="en-US" sz="2400" dirty="0">
              <a:solidFill>
                <a:schemeClr val="tx1"/>
              </a:solidFill>
              <a:latin typeface="+mn-lt"/>
            </a:endParaRPr>
          </a:p>
          <a:p>
            <a:pPr marL="0" indent="0">
              <a:buNone/>
            </a:pPr>
            <a:r>
              <a:rPr lang="en-US" sz="2400" dirty="0">
                <a:solidFill>
                  <a:schemeClr val="tx1"/>
                </a:solidFill>
                <a:latin typeface="+mn-lt"/>
              </a:rPr>
              <a:t>Can you help us do this?</a:t>
            </a:r>
          </a:p>
        </p:txBody>
      </p:sp>
      <p:pic>
        <p:nvPicPr>
          <p:cNvPr id="9" name="Graphic 8" descr="Bar chart icon">
            <a:extLst>
              <a:ext uri="{FF2B5EF4-FFF2-40B4-BE49-F238E27FC236}">
                <a16:creationId xmlns:a16="http://schemas.microsoft.com/office/drawing/2014/main" id="{A41136D7-1185-4475-A71D-511157010F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2904" y="835107"/>
            <a:ext cx="1443859" cy="1443859"/>
          </a:xfrm>
          <a:prstGeom prst="rect">
            <a:avLst/>
          </a:prstGeom>
        </p:spPr>
      </p:pic>
      <p:pic>
        <p:nvPicPr>
          <p:cNvPr id="11" name="Graphic 10" descr="Puzzle icon">
            <a:extLst>
              <a:ext uri="{FF2B5EF4-FFF2-40B4-BE49-F238E27FC236}">
                <a16:creationId xmlns:a16="http://schemas.microsoft.com/office/drawing/2014/main" id="{5EC81EF3-59AB-4538-A02A-1857882224B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0771" y="2724166"/>
            <a:ext cx="1288126" cy="1288126"/>
          </a:xfrm>
          <a:prstGeom prst="rect">
            <a:avLst/>
          </a:prstGeom>
        </p:spPr>
      </p:pic>
      <p:pic>
        <p:nvPicPr>
          <p:cNvPr id="7" name="Graphic 6" descr="Eye icon">
            <a:extLst>
              <a:ext uri="{FF2B5EF4-FFF2-40B4-BE49-F238E27FC236}">
                <a16:creationId xmlns:a16="http://schemas.microsoft.com/office/drawing/2014/main" id="{7C1C5C99-011D-4C0D-9142-F28D489748B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97042"/>
            <a:ext cx="9701856" cy="4572922"/>
          </a:xfrm>
        </p:spPr>
        <p:txBody>
          <a:bodyPr>
            <a:normAutofit fontScale="92500"/>
          </a:bodyPr>
          <a:lstStyle/>
          <a:p>
            <a:pPr lvl="1"/>
            <a:r>
              <a:rPr lang="en-US" sz="3600" dirty="0">
                <a:solidFill>
                  <a:schemeClr val="tx1"/>
                </a:solidFill>
                <a:latin typeface="Segoe UI Semilight" panose="020B0402040204020203" pitchFamily="34" charset="0"/>
                <a:cs typeface="Segoe UI Semilight" panose="020B0402040204020203" pitchFamily="34" charset="0"/>
              </a:rPr>
              <a:t>Modernize our architecture</a:t>
            </a:r>
          </a:p>
          <a:p>
            <a:pPr lvl="1"/>
            <a:r>
              <a:rPr lang="en-US" sz="3600" dirty="0">
                <a:solidFill>
                  <a:schemeClr val="tx1"/>
                </a:solidFill>
                <a:latin typeface="Segoe UI Semilight" panose="020B0402040204020203" pitchFamily="34" charset="0"/>
                <a:cs typeface="Segoe UI Semilight" panose="020B0402040204020203" pitchFamily="34" charset="0"/>
              </a:rPr>
              <a:t>Go mobile</a:t>
            </a:r>
          </a:p>
          <a:p>
            <a:pPr lvl="1"/>
            <a:r>
              <a:rPr lang="en-US" sz="3600" dirty="0">
                <a:solidFill>
                  <a:schemeClr val="tx1"/>
                </a:solidFill>
                <a:latin typeface="Segoe UI Semilight" panose="020B0402040204020203" pitchFamily="34" charset="0"/>
                <a:cs typeface="Segoe UI Semilight" panose="020B0402040204020203" pitchFamily="34" charset="0"/>
              </a:rPr>
              <a:t>Enable non-developer employees to create apps</a:t>
            </a:r>
          </a:p>
          <a:p>
            <a:pPr lvl="1"/>
            <a:r>
              <a:rPr lang="en-US" sz="3600" dirty="0">
                <a:solidFill>
                  <a:schemeClr val="tx1"/>
                </a:solidFill>
                <a:latin typeface="Segoe UI Semilight" panose="020B0402040204020203" pitchFamily="34" charset="0"/>
                <a:cs typeface="Segoe UI Semilight" panose="020B0402040204020203" pitchFamily="34" charset="0"/>
              </a:rPr>
              <a:t>Improve management of app secrets</a:t>
            </a:r>
          </a:p>
          <a:p>
            <a:pPr lvl="1"/>
            <a:r>
              <a:rPr lang="en-US" sz="3600" dirty="0">
                <a:solidFill>
                  <a:schemeClr val="tx1"/>
                </a:solidFill>
                <a:latin typeface="Segoe UI Semilight" panose="020B0402040204020203" pitchFamily="34" charset="0"/>
                <a:cs typeface="Segoe UI Semilight" panose="020B0402040204020203" pitchFamily="34" charset="0"/>
              </a:rPr>
              <a:t>Add cognitive search</a:t>
            </a:r>
          </a:p>
          <a:p>
            <a:pPr lvl="1"/>
            <a:r>
              <a:rPr lang="en-US" sz="3600" dirty="0">
                <a:solidFill>
                  <a:schemeClr val="tx1"/>
                </a:solidFill>
                <a:latin typeface="Segoe UI Semilight" panose="020B0402040204020203" pitchFamily="34" charset="0"/>
                <a:cs typeface="Segoe UI Semilight" panose="020B0402040204020203" pitchFamily="34" charset="0"/>
              </a:rPr>
              <a:t>Reduce server management tasks</a:t>
            </a:r>
          </a:p>
          <a:p>
            <a:pPr lvl="1"/>
            <a:r>
              <a:rPr lang="en-US" sz="3600" dirty="0">
                <a:solidFill>
                  <a:schemeClr val="tx1"/>
                </a:solidFill>
                <a:latin typeface="Segoe UI Semilight" panose="020B0402040204020203" pitchFamily="34" charset="0"/>
                <a:cs typeface="Segoe UI Semilight" panose="020B0402040204020203" pitchFamily="34" charset="0"/>
              </a:rPr>
              <a:t>Migrate to fully-managed SQL database service</a:t>
            </a:r>
          </a:p>
          <a:p>
            <a:pPr lvl="1"/>
            <a:r>
              <a:rPr lang="en-US" sz="3600" dirty="0">
                <a:solidFill>
                  <a:schemeClr val="tx1"/>
                </a:solidFill>
                <a:latin typeface="Segoe UI Semilight" panose="020B0402040204020203" pitchFamily="34" charset="0"/>
                <a:cs typeface="Segoe UI Semilight" panose="020B0402040204020203" pitchFamily="34" charset="0"/>
              </a:rPr>
              <a:t>Add caching to our solution</a:t>
            </a:r>
          </a:p>
        </p:txBody>
      </p:sp>
      <p:pic>
        <p:nvPicPr>
          <p:cNvPr id="5" name="Picture 4" descr="Contoso Insurance logo" title="Contoso Insurance logo">
            <a:extLst>
              <a:ext uri="{FF2B5EF4-FFF2-40B4-BE49-F238E27FC236}">
                <a16:creationId xmlns:a16="http://schemas.microsoft.com/office/drawing/2014/main" id="{EC3AF1FC-904F-45B4-B889-E582F43AF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514" y="289511"/>
            <a:ext cx="1524000" cy="1524000"/>
          </a:xfrm>
          <a:prstGeom prst="rect">
            <a:avLst/>
          </a:prstGeom>
        </p:spPr>
      </p:pic>
      <p:pic>
        <p:nvPicPr>
          <p:cNvPr id="13" name="Graphic 12" descr="Mobile device icon">
            <a:extLst>
              <a:ext uri="{FF2B5EF4-FFF2-40B4-BE49-F238E27FC236}">
                <a16:creationId xmlns:a16="http://schemas.microsoft.com/office/drawing/2014/main" id="{31B50B0C-C074-4091-B6D7-15CEE888267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71096" y="2308845"/>
            <a:ext cx="914400" cy="914400"/>
          </a:xfrm>
          <a:prstGeom prst="rect">
            <a:avLst/>
          </a:prstGeom>
        </p:spPr>
      </p:pic>
      <p:pic>
        <p:nvPicPr>
          <p:cNvPr id="9" name="Graphic 8" descr="Tools icon">
            <a:extLst>
              <a:ext uri="{FF2B5EF4-FFF2-40B4-BE49-F238E27FC236}">
                <a16:creationId xmlns:a16="http://schemas.microsoft.com/office/drawing/2014/main" id="{89FEF95B-601C-4168-8437-381D7F5D664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8088" y="2308845"/>
            <a:ext cx="914400" cy="914400"/>
          </a:xfrm>
          <a:prstGeom prst="rect">
            <a:avLst/>
          </a:prstGeom>
        </p:spPr>
      </p:pic>
      <p:pic>
        <p:nvPicPr>
          <p:cNvPr id="7" name="Graphic 6" descr="Key icon">
            <a:extLst>
              <a:ext uri="{FF2B5EF4-FFF2-40B4-BE49-F238E27FC236}">
                <a16:creationId xmlns:a16="http://schemas.microsoft.com/office/drawing/2014/main" id="{5438B829-CEFC-413B-B15B-DDA2452C80C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90888" y="3471579"/>
            <a:ext cx="914400" cy="914400"/>
          </a:xfrm>
          <a:prstGeom prst="rect">
            <a:avLst/>
          </a:prstGeom>
        </p:spPr>
      </p:pic>
      <p:pic>
        <p:nvPicPr>
          <p:cNvPr id="11" name="Graphic 10" descr="Search icon">
            <a:extLst>
              <a:ext uri="{FF2B5EF4-FFF2-40B4-BE49-F238E27FC236}">
                <a16:creationId xmlns:a16="http://schemas.microsoft.com/office/drawing/2014/main" id="{7AAEC09D-AC5D-4276-B73B-F792901F31A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25911" y="4342914"/>
            <a:ext cx="914400" cy="914400"/>
          </a:xfrm>
          <a:prstGeom prst="rect">
            <a:avLst/>
          </a:prstGeom>
        </p:spPr>
      </p:pic>
      <p:pic>
        <p:nvPicPr>
          <p:cNvPr id="15" name="Graphic 14" descr="Database icon">
            <a:extLst>
              <a:ext uri="{FF2B5EF4-FFF2-40B4-BE49-F238E27FC236}">
                <a16:creationId xmlns:a16="http://schemas.microsoft.com/office/drawing/2014/main" id="{6A79573E-C9C2-4F4F-9748-2E1239AAB63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25911" y="5271941"/>
            <a:ext cx="914400" cy="9144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fontScale="62500" lnSpcReduction="2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automate our processes?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Power Automate (aka Microsoft Flow) replace Logic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We won’t have all of the SQL features available to us in the cloud.</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Our API inventory will grow, and we are concerned about how to best manage that.</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Wants to understand how choose correct .NET framework</a:t>
            </a:r>
          </a:p>
          <a:p>
            <a:pPr marL="0" indent="0">
              <a:spcAft>
                <a:spcPts val="882"/>
              </a:spcAft>
              <a:buNone/>
            </a:pPr>
            <a:endParaRPr lang="en-US" sz="1800" dirty="0">
              <a:solidFill>
                <a:schemeClr val="tx1"/>
              </a:solidFill>
            </a:endParaRPr>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
        <p:nvSpPr>
          <p:cNvPr id="5" name="TextBox 4">
            <a:extLst>
              <a:ext uri="{FF2B5EF4-FFF2-40B4-BE49-F238E27FC236}">
                <a16:creationId xmlns:a16="http://schemas.microsoft.com/office/drawing/2014/main" id="{D9849AA4-0F3A-44EB-8EEA-D14CE813CE95}"/>
              </a:ext>
            </a:extLst>
          </p:cNvPr>
          <p:cNvSpPr txBox="1"/>
          <p:nvPr/>
        </p:nvSpPr>
        <p:spPr>
          <a:xfrm>
            <a:off x="340284" y="971782"/>
            <a:ext cx="11582475" cy="523220"/>
          </a:xfrm>
          <a:prstGeom prst="rect">
            <a:avLst/>
          </a:prstGeom>
          <a:noFill/>
        </p:spPr>
        <p:txBody>
          <a:bodyPr wrap="square">
            <a:spAutoFit/>
          </a:bodyPr>
          <a:lstStyle/>
          <a:p>
            <a:r>
              <a:rPr lang="de-DE" sz="1400" u="sng" dirty="0"/>
              <a:t>https://github.com/daenetCorporation/MCW-App-modernization/blob/master/Whiteboard%20design%20session/WDS%20student%20guide%20-%20App%20modernization.md</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The Common scenario for an E-Commerce Website diagram has an Enterprise and an End User connected via an internet tier, a services tier, and a data tier." title="Common scenarios for e-commerce webistes">
            <a:extLst>
              <a:ext uri="{FF2B5EF4-FFF2-40B4-BE49-F238E27FC236}">
                <a16:creationId xmlns:a16="http://schemas.microsoft.com/office/drawing/2014/main" id="{AA30D422-21D5-48DF-B050-B05FA523343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1630502" y="1080161"/>
            <a:ext cx="8842567" cy="56630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strike="sngStrike" dirty="0">
                <a:latin typeface="Segoe UI Semilight" panose="020B0402040204020203" pitchFamily="34" charset="0"/>
                <a:cs typeface="Segoe UI Semilight" panose="020B0402040204020203" pitchFamily="34" charset="0"/>
              </a:rPr>
              <a:t>60</a:t>
            </a:r>
            <a:r>
              <a:rPr lang="en-US" sz="2400" dirty="0">
                <a:latin typeface="Segoe UI Semilight" panose="020B0402040204020203" pitchFamily="34" charset="0"/>
                <a:cs typeface="Segoe UI Semilight" panose="020B0402040204020203" pitchFamily="34" charset="0"/>
              </a:rPr>
              <a:t>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Pair with another table.</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784599"/>
            <a:ext cx="10392664" cy="333937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 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Charlene Mathis, General Manager, Contoso Ltd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Preferred audience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76676" y="1848213"/>
            <a:ext cx="7171335" cy="899336"/>
          </a:xfrm>
        </p:spPr>
        <p:txBody>
          <a:bodyPr/>
          <a:lstStyle/>
          <a:p>
            <a:r>
              <a:rPr lang="en-US" dirty="0"/>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195559" y="3119032"/>
            <a:ext cx="7718355" cy="3553372"/>
          </a:xfrm>
        </p:spPr>
        <p:txBody>
          <a:bodyPr/>
          <a:lstStyle/>
          <a:p>
            <a:r>
              <a:rPr lang="en-US" sz="3200" dirty="0"/>
              <a:t>Edin Mulic</a:t>
            </a:r>
          </a:p>
          <a:p>
            <a:r>
              <a:rPr lang="en-US" sz="3200" dirty="0"/>
              <a:t>Senior Software Architect at daenet GmbH </a:t>
            </a:r>
          </a:p>
          <a:p>
            <a:endParaRPr lang="en-US" dirty="0"/>
          </a:p>
          <a:p>
            <a:endParaRPr lang="en-US" dirty="0"/>
          </a:p>
        </p:txBody>
      </p:sp>
    </p:spTree>
    <p:extLst>
      <p:ext uri="{BB962C8B-B14F-4D97-AF65-F5344CB8AC3E}">
        <p14:creationId xmlns:p14="http://schemas.microsoft.com/office/powerpoint/2010/main" val="23167079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3288E4-C4AF-41B7-81DF-7670341A462D}"/>
              </a:ext>
            </a:extLst>
          </p:cNvPr>
          <p:cNvPicPr>
            <a:picLocks noChangeAspect="1"/>
          </p:cNvPicPr>
          <p:nvPr/>
        </p:nvPicPr>
        <p:blipFill>
          <a:blip r:embed="rId2"/>
          <a:stretch>
            <a:fillRect/>
          </a:stretch>
        </p:blipFill>
        <p:spPr>
          <a:xfrm>
            <a:off x="1980843" y="449322"/>
            <a:ext cx="8230313" cy="5959356"/>
          </a:xfrm>
          <a:prstGeom prst="rect">
            <a:avLst/>
          </a:prstGeom>
        </p:spPr>
      </p:pic>
    </p:spTree>
    <p:extLst>
      <p:ext uri="{BB962C8B-B14F-4D97-AF65-F5344CB8AC3E}">
        <p14:creationId xmlns:p14="http://schemas.microsoft.com/office/powerpoint/2010/main" val="151610266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0D8B66D-6B5F-4710-89DD-E2195A071A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42534"/>
            <a:ext cx="9597107" cy="6398071"/>
          </a:xfrm>
          <a:prstGeom prst="rect">
            <a:avLst/>
          </a:prstGeom>
        </p:spPr>
      </p:pic>
    </p:spTree>
    <p:extLst>
      <p:ext uri="{BB962C8B-B14F-4D97-AF65-F5344CB8AC3E}">
        <p14:creationId xmlns:p14="http://schemas.microsoft.com/office/powerpoint/2010/main" val="13820570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209FA3BE-8BFA-42E8-9F26-9B90911FF6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9186" y="511630"/>
            <a:ext cx="8255786" cy="5504958"/>
          </a:xfrm>
          <a:prstGeom prst="rect">
            <a:avLst/>
          </a:prstGeom>
        </p:spPr>
      </p:pic>
    </p:spTree>
    <p:extLst>
      <p:ext uri="{BB962C8B-B14F-4D97-AF65-F5344CB8AC3E}">
        <p14:creationId xmlns:p14="http://schemas.microsoft.com/office/powerpoint/2010/main" val="307382221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High level architecture diagram of the preferred solution.">
            <a:extLst>
              <a:ext uri="{FF2B5EF4-FFF2-40B4-BE49-F238E27FC236}">
                <a16:creationId xmlns:a16="http://schemas.microsoft.com/office/drawing/2014/main" id="{A54978BA-4BE9-4D55-A633-2797D07AC2BF}"/>
              </a:ext>
            </a:extLst>
          </p:cNvPr>
          <p:cNvPicPr>
            <a:picLocks noChangeAspect="1"/>
          </p:cNvPicPr>
          <p:nvPr/>
        </p:nvPicPr>
        <p:blipFill>
          <a:blip r:embed="rId3"/>
          <a:stretch>
            <a:fillRect/>
          </a:stretch>
        </p:blipFill>
        <p:spPr>
          <a:xfrm>
            <a:off x="1285120" y="1028891"/>
            <a:ext cx="9739074" cy="5668824"/>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72689603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379689" cy="5432182"/>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latin typeface="+mj-lt"/>
            </a:endParaRPr>
          </a:p>
          <a:p>
            <a:r>
              <a:rPr lang="en-US" sz="2600" dirty="0">
                <a:solidFill>
                  <a:schemeClr val="tx1"/>
                </a:solidFill>
                <a:latin typeface="Segoe UI Semilight" panose="020B0402040204020203" pitchFamily="34" charset="0"/>
                <a:cs typeface="Segoe UI Semilight" panose="020B0402040204020203" pitchFamily="34" charset="0"/>
              </a:rPr>
              <a:t>Build mobile with Xamarin</a:t>
            </a:r>
          </a:p>
          <a:p>
            <a:r>
              <a:rPr lang="en-US" sz="2600" dirty="0">
                <a:solidFill>
                  <a:schemeClr val="tx1"/>
                </a:solidFill>
                <a:latin typeface="Segoe UI Semilight" panose="020B0402040204020203" pitchFamily="34" charset="0"/>
                <a:cs typeface="Segoe UI Semilight" panose="020B0402040204020203" pitchFamily="34" charset="0"/>
              </a:rPr>
              <a:t>Use an API App for the back-end</a:t>
            </a:r>
          </a:p>
          <a:p>
            <a:r>
              <a:rPr lang="en-US" sz="2600" dirty="0">
                <a:solidFill>
                  <a:schemeClr val="tx1"/>
                </a:solidFill>
                <a:latin typeface="Segoe UI Semilight" panose="020B0402040204020203" pitchFamily="34" charset="0"/>
                <a:cs typeface="Segoe UI Semilight" panose="020B0402040204020203" pitchFamily="34" charset="0"/>
              </a:rPr>
              <a:t>Host web site with a Web App</a:t>
            </a:r>
          </a:p>
          <a:p>
            <a:r>
              <a:rPr lang="en-US" sz="2600" dirty="0">
                <a:solidFill>
                  <a:schemeClr val="tx1"/>
                </a:solidFill>
                <a:latin typeface="Segoe UI Semilight" panose="020B0402040204020203" pitchFamily="34" charset="0"/>
                <a:cs typeface="Segoe UI Semilight" panose="020B0402040204020203" pitchFamily="34" charset="0"/>
              </a:rPr>
              <a:t>Use Azure Functions Proxies</a:t>
            </a:r>
          </a:p>
          <a:p>
            <a:pPr marL="0" indent="0">
              <a:spcAft>
                <a:spcPts val="882"/>
              </a:spcAft>
              <a:buNone/>
            </a:pPr>
            <a:endParaRPr lang="en-US" sz="1800" dirty="0">
              <a:solidFill>
                <a:schemeClr val="tx1"/>
              </a:solidFill>
            </a:endParaRPr>
          </a:p>
        </p:txBody>
      </p:sp>
      <p:pic>
        <p:nvPicPr>
          <p:cNvPr id="9" name="Picture 8" descr="Xamarin logo">
            <a:extLst>
              <a:ext uri="{FF2B5EF4-FFF2-40B4-BE49-F238E27FC236}">
                <a16:creationId xmlns:a16="http://schemas.microsoft.com/office/drawing/2014/main" id="{478DE890-B711-460F-AFC1-5239F05E5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91" y="4897915"/>
            <a:ext cx="1990744" cy="1782312"/>
          </a:xfrm>
          <a:prstGeom prst="rect">
            <a:avLst/>
          </a:prstGeom>
        </p:spPr>
      </p:pic>
      <p:pic>
        <p:nvPicPr>
          <p:cNvPr id="7" name="Picture 6" descr="API app logo">
            <a:extLst>
              <a:ext uri="{FF2B5EF4-FFF2-40B4-BE49-F238E27FC236}">
                <a16:creationId xmlns:a16="http://schemas.microsoft.com/office/drawing/2014/main" id="{86E92380-47EA-433A-B5A3-34E72F2C423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387373" y="5126077"/>
            <a:ext cx="1325989" cy="1325989"/>
          </a:xfrm>
          <a:prstGeom prst="rect">
            <a:avLst/>
          </a:prstGeom>
        </p:spPr>
      </p:pic>
      <p:pic>
        <p:nvPicPr>
          <p:cNvPr id="5" name="Picture 4" descr="Web App logo">
            <a:extLst>
              <a:ext uri="{FF2B5EF4-FFF2-40B4-BE49-F238E27FC236}">
                <a16:creationId xmlns:a16="http://schemas.microsoft.com/office/drawing/2014/main" id="{46D44F2C-8E3B-403A-8D1D-D06731584748}"/>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795412" y="5126077"/>
            <a:ext cx="1325989" cy="1325989"/>
          </a:xfrm>
          <a:prstGeom prst="rect">
            <a:avLst/>
          </a:prstGeom>
        </p:spPr>
      </p:pic>
      <p:pic>
        <p:nvPicPr>
          <p:cNvPr id="6" name="Picture 5" descr="Mobile device running the PolicyConnect mobile app" title="Mobile device">
            <a:extLst>
              <a:ext uri="{FF2B5EF4-FFF2-40B4-BE49-F238E27FC236}">
                <a16:creationId xmlns:a16="http://schemas.microsoft.com/office/drawing/2014/main" id="{67A62A82-E761-4BD6-B1A0-4368761DC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9513" y="589540"/>
            <a:ext cx="3310423" cy="590847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Use Key Vault to store sensitive application secrets like database connection strings.</a:t>
            </a:r>
            <a:endParaRPr lang="en-US" sz="2800" dirty="0">
              <a:solidFill>
                <a:schemeClr val="tx1"/>
              </a:solidFill>
            </a:endParaRPr>
          </a:p>
        </p:txBody>
      </p:sp>
      <p:pic>
        <p:nvPicPr>
          <p:cNvPr id="7" name="Picture 6" descr="Key Vault with secrets">
            <a:extLst>
              <a:ext uri="{FF2B5EF4-FFF2-40B4-BE49-F238E27FC236}">
                <a16:creationId xmlns:a16="http://schemas.microsoft.com/office/drawing/2014/main" id="{AC363439-94E4-4C4A-B75F-D28ED4AFEFE8}"/>
              </a:ext>
            </a:extLst>
          </p:cNvPr>
          <p:cNvPicPr>
            <a:picLocks noChangeAspect="1"/>
          </p:cNvPicPr>
          <p:nvPr/>
        </p:nvPicPr>
        <p:blipFill>
          <a:blip r:embed="rId3"/>
          <a:stretch>
            <a:fillRect/>
          </a:stretch>
        </p:blipFill>
        <p:spPr>
          <a:xfrm>
            <a:off x="1190864" y="3177225"/>
            <a:ext cx="9810272" cy="319700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API Management</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Contoso should use Azure API Management now to put together a proof of concept solution.</a:t>
            </a:r>
            <a:endParaRPr lang="en-US" sz="2800" dirty="0">
              <a:solidFill>
                <a:schemeClr val="tx1"/>
              </a:solidFill>
            </a:endParaRPr>
          </a:p>
        </p:txBody>
      </p:sp>
      <p:pic>
        <p:nvPicPr>
          <p:cNvPr id="8" name="Picture 7" descr="Azure API Management Icon">
            <a:extLst>
              <a:ext uri="{FF2B5EF4-FFF2-40B4-BE49-F238E27FC236}">
                <a16:creationId xmlns:a16="http://schemas.microsoft.com/office/drawing/2014/main" id="{B2DB38DD-87CB-404E-8FB5-C854DA86A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71" y="3209769"/>
            <a:ext cx="5279283" cy="2771624"/>
          </a:xfrm>
          <a:prstGeom prst="rect">
            <a:avLst/>
          </a:prstGeom>
        </p:spPr>
      </p:pic>
      <p:sp>
        <p:nvSpPr>
          <p:cNvPr id="9" name="Rectangle 8">
            <a:extLst>
              <a:ext uri="{FF2B5EF4-FFF2-40B4-BE49-F238E27FC236}">
                <a16:creationId xmlns:a16="http://schemas.microsoft.com/office/drawing/2014/main" id="{065DE207-C609-474C-B070-5205F304413C}"/>
              </a:ext>
            </a:extLst>
          </p:cNvPr>
          <p:cNvSpPr/>
          <p:nvPr/>
        </p:nvSpPr>
        <p:spPr>
          <a:xfrm>
            <a:off x="929959" y="6027727"/>
            <a:ext cx="3325719" cy="461665"/>
          </a:xfrm>
          <a:prstGeom prst="rect">
            <a:avLst/>
          </a:prstGeom>
        </p:spPr>
        <p:txBody>
          <a:bodyPr wrap="none">
            <a:spAutoFit/>
          </a:bodyPr>
          <a:lstStyle/>
          <a:p>
            <a:r>
              <a:rPr lang="en-US" sz="2400" dirty="0">
                <a:latin typeface="Segoe UI Semilight" panose="020B0402040204020203" pitchFamily="34" charset="0"/>
                <a:cs typeface="Segoe UI Semilight" panose="020B0402040204020203" pitchFamily="34" charset="0"/>
              </a:rPr>
              <a:t>Azure API Management</a:t>
            </a:r>
            <a:endParaRPr lang="en-US" sz="2400" dirty="0"/>
          </a:p>
        </p:txBody>
      </p:sp>
      <p:pic>
        <p:nvPicPr>
          <p:cNvPr id="5" name="Picture 4" descr="API Management overview diagram&#10;&#10;Depicts developers, API managers and API consumers using API Management features to publish, mediate, and consume APIs">
            <a:extLst>
              <a:ext uri="{FF2B5EF4-FFF2-40B4-BE49-F238E27FC236}">
                <a16:creationId xmlns:a16="http://schemas.microsoft.com/office/drawing/2014/main" id="{CA5E667B-6201-4FBF-B306-202A12FA5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922" y="3036434"/>
            <a:ext cx="6426739" cy="3556936"/>
          </a:xfrm>
          <a:prstGeom prst="rect">
            <a:avLst/>
          </a:prstGeom>
        </p:spPr>
      </p:pic>
    </p:spTree>
    <p:extLst>
      <p:ext uri="{BB962C8B-B14F-4D97-AF65-F5344CB8AC3E}">
        <p14:creationId xmlns:p14="http://schemas.microsoft.com/office/powerpoint/2010/main" val="14139706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24396" y="1189177"/>
            <a:ext cx="11655840" cy="376880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Migrate database to Azure SQL using Database Migration Service</a:t>
            </a:r>
            <a:br>
              <a:rPr lang="en-US" sz="2400" dirty="0">
                <a:solidFill>
                  <a:schemeClr val="tx1"/>
                </a:solidFill>
                <a:latin typeface="Segoe UI Semilight" panose="020B0402040204020203" pitchFamily="34" charset="0"/>
                <a:cs typeface="Segoe UI Semilight" panose="020B0402040204020203" pitchFamily="34" charset="0"/>
              </a:rPr>
            </a:br>
            <a:endParaRPr lang="en-US" sz="2400" dirty="0">
              <a:solidFill>
                <a:schemeClr val="tx1"/>
              </a:solidFill>
            </a:endParaRPr>
          </a:p>
        </p:txBody>
      </p:sp>
      <p:pic>
        <p:nvPicPr>
          <p:cNvPr id="7" name="Picture 6"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D7DB0767-4B5D-44D3-95DD-A311DC803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843" y="2761134"/>
            <a:ext cx="9590314" cy="3807355"/>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descr="Redis cache-aside pattern" title="Redis Cache-aside pattern"/>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- 6</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196408" cy="197676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Use Azure Redis Cache to reduce load on database and implement scoreboards.</a:t>
            </a:r>
          </a:p>
          <a:p>
            <a:pPr marL="0" indent="0">
              <a:spcAft>
                <a:spcPts val="882"/>
              </a:spcAft>
              <a:buNone/>
            </a:pPr>
            <a:endParaRPr lang="en-US" sz="1800" dirty="0">
              <a:solidFill>
                <a:schemeClr val="tx1"/>
              </a:solidFill>
            </a:endParaRPr>
          </a:p>
        </p:txBody>
      </p:sp>
      <p:pic>
        <p:nvPicPr>
          <p:cNvPr id="5" name="Picture 4" descr="Redis cache-aside pattern">
            <a:extLst>
              <a:ext uri="{FF2B5EF4-FFF2-40B4-BE49-F238E27FC236}">
                <a16:creationId xmlns:a16="http://schemas.microsoft.com/office/drawing/2014/main" id="{451D5F83-79C1-4857-80E2-2B31A276FE7E}"/>
              </a:ext>
            </a:extLst>
          </p:cNvPr>
          <p:cNvPicPr>
            <a:picLocks noChangeAspect="1"/>
          </p:cNvPicPr>
          <p:nvPr/>
        </p:nvPicPr>
        <p:blipFill>
          <a:blip r:embed="rId3"/>
          <a:stretch>
            <a:fillRect/>
          </a:stretch>
        </p:blipFill>
        <p:spPr>
          <a:xfrm>
            <a:off x="565391" y="3325786"/>
            <a:ext cx="7431422" cy="3016020"/>
          </a:xfrm>
          <a:prstGeom prst="rect">
            <a:avLst/>
          </a:prstGeom>
        </p:spPr>
      </p:pic>
      <p:sp>
        <p:nvSpPr>
          <p:cNvPr id="23" name="TextBox 22">
            <a:extLst>
              <a:ext uri="{FF2B5EF4-FFF2-40B4-BE49-F238E27FC236}">
                <a16:creationId xmlns:a16="http://schemas.microsoft.com/office/drawing/2014/main" id="{32C83C68-D11E-4192-8BE3-E608C4E23356}"/>
              </a:ext>
            </a:extLst>
          </p:cNvPr>
          <p:cNvSpPr txBox="1"/>
          <p:nvPr/>
        </p:nvSpPr>
        <p:spPr>
          <a:xfrm>
            <a:off x="8544526" y="5513462"/>
            <a:ext cx="2951770" cy="1071062"/>
          </a:xfrm>
          <a:prstGeom prst="rect">
            <a:avLst/>
          </a:prstGeom>
          <a:noFill/>
        </p:spPr>
        <p:txBody>
          <a:bodyPr wrap="none" lIns="182880" tIns="146304" rIns="182880" bIns="146304" rtlCol="0">
            <a:spAutoFit/>
          </a:bodyPr>
          <a:lstStyle/>
          <a:p>
            <a:pPr algn="ctr">
              <a:lnSpc>
                <a:spcPct val="90000"/>
              </a:lnSpc>
              <a:spcAft>
                <a:spcPts val="600"/>
              </a:spcAft>
            </a:pPr>
            <a:r>
              <a:rPr lang="en-US" sz="3200" b="1" dirty="0">
                <a:gradFill>
                  <a:gsLst>
                    <a:gs pos="2917">
                      <a:schemeClr val="tx1"/>
                    </a:gs>
                    <a:gs pos="30000">
                      <a:schemeClr val="tx1"/>
                    </a:gs>
                  </a:gsLst>
                  <a:lin ang="5400000" scaled="0"/>
                </a:gradFill>
              </a:rPr>
              <a:t>Scoreboard</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using HyperLogLog</a:t>
            </a:r>
          </a:p>
        </p:txBody>
      </p:sp>
      <p:pic>
        <p:nvPicPr>
          <p:cNvPr id="4" name="Picture 3" descr="Multiple rows of data are displayed in a Redis HyperLogLog table with a column for username and a column for count.">
            <a:extLst>
              <a:ext uri="{FF2B5EF4-FFF2-40B4-BE49-F238E27FC236}">
                <a16:creationId xmlns:a16="http://schemas.microsoft.com/office/drawing/2014/main" id="{FF153B0C-CAB0-4555-AEB0-91A8067EB069}"/>
              </a:ext>
            </a:extLst>
          </p:cNvPr>
          <p:cNvPicPr>
            <a:picLocks noChangeAspect="1"/>
          </p:cNvPicPr>
          <p:nvPr/>
        </p:nvPicPr>
        <p:blipFill>
          <a:blip r:embed="rId4"/>
          <a:stretch>
            <a:fillRect/>
          </a:stretch>
        </p:blipFill>
        <p:spPr>
          <a:xfrm>
            <a:off x="8544526" y="3196843"/>
            <a:ext cx="3247619" cy="2285714"/>
          </a:xfrm>
          <a:prstGeom prst="rect">
            <a:avLst/>
          </a:prstGeom>
        </p:spPr>
      </p:pic>
    </p:spTree>
    <p:extLst>
      <p:ext uri="{BB962C8B-B14F-4D97-AF65-F5344CB8AC3E}">
        <p14:creationId xmlns:p14="http://schemas.microsoft.com/office/powerpoint/2010/main" val="10988763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Enable full-text search of policy documents with Azure Cognitive Search.</a:t>
            </a:r>
          </a:p>
          <a:p>
            <a:pPr marL="0" indent="0">
              <a:spcAft>
                <a:spcPts val="882"/>
              </a:spcAft>
              <a:buNone/>
            </a:pPr>
            <a:endParaRPr lang="en-US" sz="1800" dirty="0">
              <a:solidFill>
                <a:schemeClr val="tx1"/>
              </a:solidFill>
            </a:endParaRPr>
          </a:p>
        </p:txBody>
      </p:sp>
      <p:pic>
        <p:nvPicPr>
          <p:cNvPr id="5" name="Picture 4" descr="Azure Cognitive Search indexer for Azure Storage blobs">
            <a:extLst>
              <a:ext uri="{FF2B5EF4-FFF2-40B4-BE49-F238E27FC236}">
                <a16:creationId xmlns:a16="http://schemas.microsoft.com/office/drawing/2014/main" id="{F81245EB-DA1B-4B2B-921C-31208A621E0E}"/>
              </a:ext>
            </a:extLst>
          </p:cNvPr>
          <p:cNvPicPr>
            <a:picLocks noChangeAspect="1"/>
          </p:cNvPicPr>
          <p:nvPr/>
        </p:nvPicPr>
        <p:blipFill>
          <a:blip r:embed="rId3"/>
          <a:stretch>
            <a:fillRect/>
          </a:stretch>
        </p:blipFill>
        <p:spPr>
          <a:xfrm>
            <a:off x="1564219" y="3833062"/>
            <a:ext cx="5713618" cy="2034817"/>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1060749" y="5867879"/>
            <a:ext cx="6720558"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Indexer for Azure Storage blobs</a:t>
            </a:r>
          </a:p>
        </p:txBody>
      </p:sp>
      <p:pic>
        <p:nvPicPr>
          <p:cNvPr id="7" name="Picture 6" descr="Mobile device running the PolicyConnect mobile app">
            <a:extLst>
              <a:ext uri="{FF2B5EF4-FFF2-40B4-BE49-F238E27FC236}">
                <a16:creationId xmlns:a16="http://schemas.microsoft.com/office/drawing/2014/main" id="{7EED6849-0D36-4800-A3E4-F933FC2AB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663" y="468688"/>
            <a:ext cx="3414183" cy="6093668"/>
          </a:xfrm>
          <a:prstGeom prst="rect">
            <a:avLst/>
          </a:prstGeom>
        </p:spPr>
      </p:pic>
    </p:spTree>
    <p:extLst>
      <p:ext uri="{BB962C8B-B14F-4D97-AF65-F5344CB8AC3E}">
        <p14:creationId xmlns:p14="http://schemas.microsoft.com/office/powerpoint/2010/main" val="22845668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4604337"/>
          </a:xfrm>
          <a:prstGeom prst="rect">
            <a:avLst/>
          </a:prstGeom>
          <a:noFill/>
        </p:spPr>
        <p:txBody>
          <a:bodyPr wrap="square" lIns="182880" tIns="146304" rIns="182880" bIns="146304" rtlCol="0">
            <a:spAutoFit/>
          </a:bodyPr>
          <a:lstStyle/>
          <a:p>
            <a:r>
              <a:rPr lang="en-US" sz="2800" dirty="0"/>
              <a:t>In this technical design workshop, you work with a group or alone to design a solution for modernizing legacy on-premises applications and infrastructure by leveraging cloud services. </a:t>
            </a:r>
          </a:p>
          <a:p>
            <a:endParaRPr lang="en-US" sz="2800" dirty="0"/>
          </a:p>
          <a:p>
            <a:r>
              <a:rPr lang="en-US" sz="2800" dirty="0"/>
              <a:t>The goal:</a:t>
            </a:r>
            <a:br>
              <a:rPr lang="en-US" sz="2800" dirty="0"/>
            </a:br>
            <a:r>
              <a:rPr lang="en-US" sz="2800" dirty="0"/>
              <a:t>At the end of this workshop, your ability to design a modernization plan for organizations looking to move services from on-premises to the cloud will be improved.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Enrich search index with Cognitive Search</a:t>
            </a:r>
          </a:p>
          <a:p>
            <a:pPr marL="0" indent="0">
              <a:spcAft>
                <a:spcPts val="882"/>
              </a:spcAft>
              <a:buNone/>
            </a:pPr>
            <a:endParaRPr lang="en-US" sz="1800" dirty="0">
              <a:solidFill>
                <a:schemeClr val="tx1"/>
              </a:solidFill>
            </a:endParaRPr>
          </a:p>
        </p:txBody>
      </p:sp>
      <p:pic>
        <p:nvPicPr>
          <p:cNvPr id="8" name="Picture 7" descr="Cognitive Search with Azure Cognitive Search graphic.">
            <a:extLst>
              <a:ext uri="{FF2B5EF4-FFF2-40B4-BE49-F238E27FC236}">
                <a16:creationId xmlns:a16="http://schemas.microsoft.com/office/drawing/2014/main" id="{8575AE34-2646-4060-B8F8-BE113BEFD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905" y="3429000"/>
            <a:ext cx="10156190" cy="2514600"/>
          </a:xfrm>
          <a:prstGeom prst="rect">
            <a:avLst/>
          </a:prstGeom>
        </p:spPr>
      </p:pic>
    </p:spTree>
    <p:extLst>
      <p:ext uri="{BB962C8B-B14F-4D97-AF65-F5344CB8AC3E}">
        <p14:creationId xmlns:p14="http://schemas.microsoft.com/office/powerpoint/2010/main" val="24148135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- 9</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Custom cognitive skills</a:t>
            </a:r>
          </a:p>
          <a:p>
            <a:pPr marL="0" indent="0">
              <a:spcAft>
                <a:spcPts val="882"/>
              </a:spcAft>
              <a:buNone/>
            </a:pPr>
            <a:endParaRPr lang="en-US" sz="1800" dirty="0">
              <a:solidFill>
                <a:schemeClr val="tx1"/>
              </a:solidFill>
            </a:endParaRPr>
          </a:p>
        </p:txBody>
      </p:sp>
      <p:pic>
        <p:nvPicPr>
          <p:cNvPr id="6" name="Picture 5" descr="Custom cognitive skills using Azure Cognitive Search and Azure Functions.">
            <a:extLst>
              <a:ext uri="{FF2B5EF4-FFF2-40B4-BE49-F238E27FC236}">
                <a16:creationId xmlns:a16="http://schemas.microsoft.com/office/drawing/2014/main" id="{65E17463-074A-4BBE-8432-78D584FCF5DB}"/>
              </a:ext>
            </a:extLst>
          </p:cNvPr>
          <p:cNvPicPr>
            <a:picLocks noChangeAspect="1"/>
          </p:cNvPicPr>
          <p:nvPr/>
        </p:nvPicPr>
        <p:blipFill>
          <a:blip r:embed="rId3"/>
          <a:stretch>
            <a:fillRect/>
          </a:stretch>
        </p:blipFill>
        <p:spPr>
          <a:xfrm>
            <a:off x="2645228" y="2661301"/>
            <a:ext cx="6901543" cy="3209121"/>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3954195" y="5870422"/>
            <a:ext cx="428360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Functions</a:t>
            </a:r>
          </a:p>
        </p:txBody>
      </p:sp>
    </p:spTree>
    <p:extLst>
      <p:ext uri="{BB962C8B-B14F-4D97-AF65-F5344CB8AC3E}">
        <p14:creationId xmlns:p14="http://schemas.microsoft.com/office/powerpoint/2010/main" val="1222804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- 10</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2799261"/>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endParaRPr>
          </a:p>
          <a:p>
            <a:r>
              <a:rPr lang="en-US" sz="2800" dirty="0">
                <a:solidFill>
                  <a:schemeClr val="tx1"/>
                </a:solidFill>
                <a:latin typeface="Segoe UI Semilight" panose="020B0402040204020203" pitchFamily="34" charset="0"/>
                <a:cs typeface="Segoe UI Semilight" panose="020B0402040204020203" pitchFamily="34" charset="0"/>
              </a:rPr>
              <a:t>Enable business users to create their own internal mobile apps using PowerApps.</a:t>
            </a:r>
          </a:p>
          <a:p>
            <a:r>
              <a:rPr lang="en-US" sz="2800" dirty="0">
                <a:solidFill>
                  <a:schemeClr val="tx1"/>
                </a:solidFill>
                <a:latin typeface="Segoe UI Semilight" panose="020B0402040204020203" pitchFamily="34" charset="0"/>
                <a:cs typeface="Segoe UI Semilight" panose="020B0402040204020203" pitchFamily="34" charset="0"/>
              </a:rPr>
              <a:t>They can use Microsoft Flow to create ad-hoc automated processes.</a:t>
            </a:r>
          </a:p>
          <a:p>
            <a:pPr marL="0" indent="0">
              <a:spcAft>
                <a:spcPts val="882"/>
              </a:spcAft>
              <a:buNone/>
            </a:pPr>
            <a:endParaRPr lang="en-US" sz="1800" dirty="0">
              <a:solidFill>
                <a:schemeClr val="tx1"/>
              </a:solidFill>
            </a:endParaRPr>
          </a:p>
        </p:txBody>
      </p:sp>
      <p:pic>
        <p:nvPicPr>
          <p:cNvPr id="8" name="Picture 7" descr="Flow plus PowerApps">
            <a:extLst>
              <a:ext uri="{FF2B5EF4-FFF2-40B4-BE49-F238E27FC236}">
                <a16:creationId xmlns:a16="http://schemas.microsoft.com/office/drawing/2014/main" id="{516884C9-0D52-459D-B873-E7F3ADAF510A}"/>
              </a:ext>
            </a:extLst>
          </p:cNvPr>
          <p:cNvPicPr>
            <a:picLocks noChangeAspect="1"/>
          </p:cNvPicPr>
          <p:nvPr/>
        </p:nvPicPr>
        <p:blipFill>
          <a:blip r:embed="rId3"/>
          <a:stretch>
            <a:fillRect/>
          </a:stretch>
        </p:blipFill>
        <p:spPr>
          <a:xfrm>
            <a:off x="3070821" y="3988438"/>
            <a:ext cx="6050357" cy="1963926"/>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928194" cy="5432182"/>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latin typeface="+mj-lt"/>
            </a:endParaRPr>
          </a:p>
          <a:p>
            <a:pPr marL="0" indent="0">
              <a:buNone/>
            </a:pPr>
            <a:r>
              <a:rPr lang="en-US" sz="2800" dirty="0">
                <a:solidFill>
                  <a:schemeClr val="tx1"/>
                </a:solidFill>
                <a:latin typeface="Segoe UI Semilight" panose="020B0402040204020203" pitchFamily="34" charset="0"/>
                <a:cs typeface="Segoe UI Semilight" panose="020B0402040204020203" pitchFamily="34" charset="0"/>
              </a:rPr>
              <a:t>Business users can create an automated email workflow with Microsoft Flow in 3 easy steps:</a:t>
            </a:r>
          </a:p>
          <a:p>
            <a:pPr marL="793345" lvl="1" indent="-457200">
              <a:buFont typeface="+mj-lt"/>
              <a:buAutoNum type="arabicPeriod"/>
            </a:pPr>
            <a:endParaRPr lang="en-US" sz="22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Create a new flow that starts with Office 365, on new email with High priority.</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Send a push notification action using subject and sender from email.</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User would install Microsoft Flow app to receive notifications.</a:t>
            </a:r>
          </a:p>
          <a:p>
            <a:pPr marL="0" indent="0">
              <a:spcAft>
                <a:spcPts val="882"/>
              </a:spcAft>
              <a:buNone/>
            </a:pPr>
            <a:endParaRPr lang="en-US" sz="1800" dirty="0">
              <a:solidFill>
                <a:schemeClr val="tx1"/>
              </a:solidFill>
            </a:endParaRPr>
          </a:p>
        </p:txBody>
      </p:sp>
      <p:pic>
        <p:nvPicPr>
          <p:cNvPr id="5" name="Picture 4" descr="Extensibility icons">
            <a:extLst>
              <a:ext uri="{FF2B5EF4-FFF2-40B4-BE49-F238E27FC236}">
                <a16:creationId xmlns:a16="http://schemas.microsoft.com/office/drawing/2014/main" id="{456F566B-6CEA-471C-B8CE-86295A934A46}"/>
              </a:ext>
            </a:extLst>
          </p:cNvPr>
          <p:cNvPicPr>
            <a:picLocks noChangeAspect="1"/>
          </p:cNvPicPr>
          <p:nvPr/>
        </p:nvPicPr>
        <p:blipFill>
          <a:blip r:embed="rId3"/>
          <a:stretch>
            <a:fillRect/>
          </a:stretch>
        </p:blipFill>
        <p:spPr>
          <a:xfrm>
            <a:off x="9423441" y="471948"/>
            <a:ext cx="1908875" cy="5914103"/>
          </a:xfrm>
          <a:prstGeom prst="rect">
            <a:avLst/>
          </a:prstGeom>
        </p:spPr>
      </p:pic>
    </p:spTree>
    <p:extLst>
      <p:ext uri="{BB962C8B-B14F-4D97-AF65-F5344CB8AC3E}">
        <p14:creationId xmlns:p14="http://schemas.microsoft.com/office/powerpoint/2010/main" val="23674423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p:cNvSpPr txBox="1"/>
          <p:nvPr/>
        </p:nvSpPr>
        <p:spPr>
          <a:xfrm>
            <a:off x="-256858" y="1085193"/>
            <a:ext cx="10613666" cy="4727448"/>
          </a:xfrm>
          <a:prstGeom prst="rect">
            <a:avLst/>
          </a:prstGeom>
          <a:noFill/>
        </p:spPr>
        <p:txBody>
          <a:bodyPr wrap="square" lIns="182880" tIns="146304" rIns="182880" bIns="146304" rtlCol="0">
            <a:spAutoFit/>
          </a:bodyPr>
          <a:lstStyle/>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automate our processes?</a:t>
            </a:r>
          </a:p>
          <a:p>
            <a:pPr marL="907645"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Will Microsoft Flow replace Logic Apps?</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Is there really a way to securely store application secrets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stay on top of a growing API ecosystem?</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We won’t have all of the SQL features available to us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Which .NET framework should we choose?</a:t>
            </a:r>
          </a:p>
          <a:p>
            <a:pPr marL="571500" indent="-571500">
              <a:spcAft>
                <a:spcPts val="882"/>
              </a:spcAft>
              <a:buFont typeface="Arial" panose="020B0604020202020204" pitchFamily="34" charset="0"/>
              <a:buChar char="•"/>
            </a:pPr>
            <a:endParaRPr lang="en-US" sz="2400" dirty="0"/>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7105" y="1085193"/>
            <a:ext cx="2169751" cy="2169751"/>
          </a:xfrm>
          <a:prstGeom prst="rect">
            <a:avLst/>
          </a:prstGeom>
        </p:spPr>
      </p:pic>
      <p:pic>
        <p:nvPicPr>
          <p:cNvPr id="9" name="Picture 2" descr="Flow logo">
            <a:extLst>
              <a:ext uri="{FF2B5EF4-FFF2-40B4-BE49-F238E27FC236}">
                <a16:creationId xmlns:a16="http://schemas.microsoft.com/office/drawing/2014/main" id="{7CE01AFE-D0F6-4126-82AD-0D18971AE9D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3542723" y="5218145"/>
            <a:ext cx="1362456" cy="13624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Key Vault logo">
            <a:extLst>
              <a:ext uri="{FF2B5EF4-FFF2-40B4-BE49-F238E27FC236}">
                <a16:creationId xmlns:a16="http://schemas.microsoft.com/office/drawing/2014/main" id="{9927C3DF-AC95-49DF-92A8-67A3F03D7D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8333" y="5148284"/>
            <a:ext cx="1502177" cy="1502177"/>
          </a:xfrm>
          <a:prstGeom prst="rect">
            <a:avLst/>
          </a:prstGeom>
        </p:spPr>
      </p:pic>
      <p:pic>
        <p:nvPicPr>
          <p:cNvPr id="6" name="Picture 5" descr="Azure API Management logo">
            <a:extLst>
              <a:ext uri="{FF2B5EF4-FFF2-40B4-BE49-F238E27FC236}">
                <a16:creationId xmlns:a16="http://schemas.microsoft.com/office/drawing/2014/main" id="{8735453B-3738-44E8-920A-A206F8938E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8695" y="5086308"/>
            <a:ext cx="3006949" cy="1578649"/>
          </a:xfrm>
          <a:prstGeom prst="rect">
            <a:avLst/>
          </a:prstGeom>
        </p:spPr>
      </p:pic>
      <p:pic>
        <p:nvPicPr>
          <p:cNvPr id="11" name="Picture 10" descr="Web Apps logo">
            <a:extLst>
              <a:ext uri="{FF2B5EF4-FFF2-40B4-BE49-F238E27FC236}">
                <a16:creationId xmlns:a16="http://schemas.microsoft.com/office/drawing/2014/main" id="{B46665D2-8258-4102-8B61-95D0B3FDCD0C}"/>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393406" y="5181721"/>
            <a:ext cx="1363035" cy="1363035"/>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823350" y="1599079"/>
            <a:ext cx="10259809" cy="3603541"/>
          </a:xfrm>
        </p:spPr>
        <p:txBody>
          <a:bodyPr>
            <a:normAutofit/>
          </a:bodyPr>
          <a:lstStyle/>
          <a:p>
            <a:pPr marL="0" indent="0">
              <a:buNone/>
            </a:pPr>
            <a:r>
              <a:rPr lang="en-US" sz="3600" i="1" dirty="0">
                <a:solidFill>
                  <a:schemeClr val="tx1"/>
                </a:solidFill>
              </a:rPr>
              <a:t>“Microsoft has done a brilliant job with the technology they have put into the cloud. Our Azure-hosted applications are modifiable, interoperable, and secure. We could not be happier running PolicyConnect on Azure.”</a:t>
            </a:r>
          </a:p>
          <a:p>
            <a:pPr marL="0" indent="0">
              <a:buNone/>
            </a:pPr>
            <a:endParaRPr lang="en-US" sz="2800" dirty="0">
              <a:solidFill>
                <a:schemeClr val="tx1"/>
              </a:solidFill>
            </a:endParaRPr>
          </a:p>
          <a:p>
            <a:pPr marL="0" indent="0">
              <a:buNone/>
            </a:pPr>
            <a:r>
              <a:rPr lang="en-US" sz="2800" dirty="0">
                <a:solidFill>
                  <a:schemeClr val="tx1"/>
                </a:solidFill>
              </a:rPr>
              <a:t>Charlene Mathis, General Manager,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CA57F6-D0A6-48A7-BFF6-3EB55780E05E}"/>
              </a:ext>
            </a:extLst>
          </p:cNvPr>
          <p:cNvSpPr>
            <a:spLocks noGrp="1"/>
          </p:cNvSpPr>
          <p:nvPr>
            <p:ph type="body" sz="quarter" idx="10"/>
          </p:nvPr>
        </p:nvSpPr>
        <p:spPr>
          <a:xfrm>
            <a:off x="269238" y="1513642"/>
            <a:ext cx="11653523" cy="4709944"/>
          </a:xfrm>
        </p:spPr>
        <p:txBody>
          <a:bodyPr/>
          <a:lstStyle/>
          <a:p>
            <a:r>
              <a:rPr lang="en-US" dirty="0"/>
              <a:t>Prepare Lab Environment</a:t>
            </a:r>
          </a:p>
          <a:p>
            <a:r>
              <a:rPr lang="en-US" dirty="0"/>
              <a:t>Design Session</a:t>
            </a:r>
          </a:p>
          <a:p>
            <a:r>
              <a:rPr lang="en-US" dirty="0"/>
              <a:t>Hands-on-Lab</a:t>
            </a:r>
          </a:p>
          <a:p>
            <a:r>
              <a:rPr lang="en-US" dirty="0"/>
              <a:t>Break 12:00 – 13:00</a:t>
            </a:r>
          </a:p>
          <a:p>
            <a:r>
              <a:rPr lang="en-US" dirty="0"/>
              <a:t>Hands-on-Lab</a:t>
            </a:r>
          </a:p>
          <a:p>
            <a:r>
              <a:rPr lang="en-US" dirty="0"/>
              <a:t>End of workshop 16:00</a:t>
            </a:r>
          </a:p>
          <a:p>
            <a:r>
              <a:rPr lang="en-US" dirty="0"/>
              <a:t>[Optional] Talk to trainer (one-to-one)</a:t>
            </a:r>
            <a:endParaRPr lang="en-DE" dirty="0"/>
          </a:p>
        </p:txBody>
      </p:sp>
      <p:sp>
        <p:nvSpPr>
          <p:cNvPr id="3" name="Title 2">
            <a:extLst>
              <a:ext uri="{FF2B5EF4-FFF2-40B4-BE49-F238E27FC236}">
                <a16:creationId xmlns:a16="http://schemas.microsoft.com/office/drawing/2014/main" id="{3FC19CFF-684F-4D3C-8CA7-ED4729150135}"/>
              </a:ext>
            </a:extLst>
          </p:cNvPr>
          <p:cNvSpPr>
            <a:spLocks noGrp="1"/>
          </p:cNvSpPr>
          <p:nvPr>
            <p:ph type="title"/>
          </p:nvPr>
        </p:nvSpPr>
        <p:spPr/>
        <p:txBody>
          <a:bodyPr/>
          <a:lstStyle/>
          <a:p>
            <a:r>
              <a:rPr lang="en-US" dirty="0"/>
              <a:t>AGENDA</a:t>
            </a:r>
            <a:endParaRPr lang="en-DE" dirty="0"/>
          </a:p>
        </p:txBody>
      </p:sp>
    </p:spTree>
    <p:extLst>
      <p:ext uri="{BB962C8B-B14F-4D97-AF65-F5344CB8AC3E}">
        <p14:creationId xmlns:p14="http://schemas.microsoft.com/office/powerpoint/2010/main" val="14115927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D15868-8443-42A8-976E-C4F83FDA00B5}"/>
              </a:ext>
            </a:extLst>
          </p:cNvPr>
          <p:cNvSpPr>
            <a:spLocks noGrp="1"/>
          </p:cNvSpPr>
          <p:nvPr>
            <p:ph type="body" sz="quarter" idx="10"/>
          </p:nvPr>
        </p:nvSpPr>
        <p:spPr>
          <a:xfrm>
            <a:off x="269239" y="1189177"/>
            <a:ext cx="11653523" cy="3249864"/>
          </a:xfrm>
        </p:spPr>
        <p:txBody>
          <a:bodyPr/>
          <a:lstStyle/>
          <a:p>
            <a:r>
              <a:rPr lang="en-US" dirty="0"/>
              <a:t>Typical Customer Situation</a:t>
            </a:r>
          </a:p>
          <a:p>
            <a:pPr lvl="1"/>
            <a:r>
              <a:rPr lang="en-US" dirty="0"/>
              <a:t>Customer Needs and Objections</a:t>
            </a:r>
          </a:p>
          <a:p>
            <a:r>
              <a:rPr lang="en-US" dirty="0"/>
              <a:t>Technical Design </a:t>
            </a:r>
          </a:p>
          <a:p>
            <a:pPr lvl="1"/>
            <a:r>
              <a:rPr lang="en-US" dirty="0"/>
              <a:t>Your turn</a:t>
            </a:r>
          </a:p>
          <a:p>
            <a:pPr lvl="1"/>
            <a:r>
              <a:rPr lang="en-US" dirty="0"/>
              <a:t>We provide the solution and discuss it together</a:t>
            </a:r>
          </a:p>
          <a:p>
            <a:r>
              <a:rPr lang="en-US" dirty="0"/>
              <a:t>Hands on lab</a:t>
            </a:r>
          </a:p>
        </p:txBody>
      </p:sp>
      <p:sp>
        <p:nvSpPr>
          <p:cNvPr id="3" name="Title 2">
            <a:extLst>
              <a:ext uri="{FF2B5EF4-FFF2-40B4-BE49-F238E27FC236}">
                <a16:creationId xmlns:a16="http://schemas.microsoft.com/office/drawing/2014/main" id="{0979FDED-E22C-4178-8537-030F1A0F5121}"/>
              </a:ext>
            </a:extLst>
          </p:cNvPr>
          <p:cNvSpPr>
            <a:spLocks noGrp="1"/>
          </p:cNvSpPr>
          <p:nvPr>
            <p:ph type="title"/>
          </p:nvPr>
        </p:nvSpPr>
        <p:spPr/>
        <p:txBody>
          <a:bodyPr/>
          <a:lstStyle/>
          <a:p>
            <a:r>
              <a:rPr lang="en-US" dirty="0"/>
              <a:t>AGENDA</a:t>
            </a:r>
            <a:endParaRPr lang="en-DE" dirty="0"/>
          </a:p>
        </p:txBody>
      </p:sp>
    </p:spTree>
    <p:extLst>
      <p:ext uri="{BB962C8B-B14F-4D97-AF65-F5344CB8AC3E}">
        <p14:creationId xmlns:p14="http://schemas.microsoft.com/office/powerpoint/2010/main" val="17344157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9117EC-D485-4403-8830-924B1272AD8F}"/>
              </a:ext>
            </a:extLst>
          </p:cNvPr>
          <p:cNvSpPr>
            <a:spLocks noGrp="1"/>
          </p:cNvSpPr>
          <p:nvPr>
            <p:ph type="body" sz="quarter" idx="10"/>
          </p:nvPr>
        </p:nvSpPr>
        <p:spPr>
          <a:xfrm>
            <a:off x="99633" y="1897099"/>
            <a:ext cx="11825447" cy="3925562"/>
          </a:xfrm>
        </p:spPr>
        <p:txBody>
          <a:bodyPr/>
          <a:lstStyle/>
          <a:p>
            <a:pPr marL="0" indent="0" algn="ctr">
              <a:buNone/>
            </a:pPr>
            <a:r>
              <a:rPr lang="en-US" u="sng" dirty="0"/>
              <a:t>You can use your Azure Subscription</a:t>
            </a:r>
          </a:p>
          <a:p>
            <a:pPr marL="0" indent="0" algn="ctr">
              <a:buNone/>
            </a:pPr>
            <a:endParaRPr lang="en-US" dirty="0"/>
          </a:p>
          <a:p>
            <a:pPr marL="0" indent="0" algn="ctr">
              <a:buNone/>
            </a:pPr>
            <a:r>
              <a:rPr lang="en-US" dirty="0"/>
              <a:t>OR </a:t>
            </a:r>
            <a:br>
              <a:rPr lang="en-US" dirty="0"/>
            </a:br>
            <a:endParaRPr lang="en-US" dirty="0"/>
          </a:p>
          <a:p>
            <a:pPr marL="0" indent="0" algn="ctr">
              <a:buNone/>
            </a:pPr>
            <a:r>
              <a:rPr lang="en-US" u="sng" dirty="0"/>
              <a:t>You can get a Lab Environment provided by MS</a:t>
            </a:r>
          </a:p>
          <a:p>
            <a:endParaRPr lang="en-DE" dirty="0"/>
          </a:p>
        </p:txBody>
      </p:sp>
      <p:sp>
        <p:nvSpPr>
          <p:cNvPr id="3" name="Title 2">
            <a:extLst>
              <a:ext uri="{FF2B5EF4-FFF2-40B4-BE49-F238E27FC236}">
                <a16:creationId xmlns:a16="http://schemas.microsoft.com/office/drawing/2014/main" id="{5757FA56-91FF-49B4-96E9-F249E56C0204}"/>
              </a:ext>
            </a:extLst>
          </p:cNvPr>
          <p:cNvSpPr>
            <a:spLocks noGrp="1"/>
          </p:cNvSpPr>
          <p:nvPr>
            <p:ph type="title"/>
          </p:nvPr>
        </p:nvSpPr>
        <p:spPr/>
        <p:txBody>
          <a:bodyPr/>
          <a:lstStyle/>
          <a:p>
            <a:r>
              <a:rPr lang="en-US" dirty="0"/>
              <a:t>Step ZERO – Setup your Environment</a:t>
            </a:r>
            <a:endParaRPr lang="en-DE" dirty="0"/>
          </a:p>
        </p:txBody>
      </p:sp>
    </p:spTree>
    <p:extLst>
      <p:ext uri="{BB962C8B-B14F-4D97-AF65-F5344CB8AC3E}">
        <p14:creationId xmlns:p14="http://schemas.microsoft.com/office/powerpoint/2010/main" val="3255899073"/>
      </p:ext>
    </p:extLst>
  </p:cSld>
  <p:clrMapOvr>
    <a:masterClrMapping/>
  </p:clrMapOvr>
  <p:transition>
    <p:fade/>
  </p:transition>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7297</Words>
  <Application>Microsoft Office PowerPoint</Application>
  <PresentationFormat>Widescreen</PresentationFormat>
  <Paragraphs>564</Paragraphs>
  <Slides>65</Slides>
  <Notes>58</Notes>
  <HiddenSlides>35</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65</vt:i4>
      </vt:variant>
    </vt:vector>
  </HeadingPairs>
  <TitlesOfParts>
    <vt:vector size="77" baseType="lpstr">
      <vt:lpstr>-apple-system</vt:lpstr>
      <vt:lpstr>Arial</vt:lpstr>
      <vt:lpstr>Calibri</vt:lpstr>
      <vt:lpstr>Consolas</vt:lpstr>
      <vt:lpstr>Segoe UI</vt:lpstr>
      <vt:lpstr>Segoe UI Light</vt:lpstr>
      <vt:lpstr>Segoe UI Semibold</vt:lpstr>
      <vt:lpstr>Segoe UI Semilight</vt:lpstr>
      <vt:lpstr>Times New Roman</vt:lpstr>
      <vt:lpstr>Wingdings</vt:lpstr>
      <vt:lpstr>2_Server and Cloud 2013</vt:lpstr>
      <vt:lpstr>C+E Readiness Template</vt:lpstr>
      <vt:lpstr>App modernization</vt:lpstr>
      <vt:lpstr>App modernization</vt:lpstr>
      <vt:lpstr>App modernization</vt:lpstr>
      <vt:lpstr>Modernization Trends</vt:lpstr>
      <vt:lpstr>App modernization</vt:lpstr>
      <vt:lpstr>Abstract and learning objectives</vt:lpstr>
      <vt:lpstr>AGENDA</vt:lpstr>
      <vt:lpstr>AGENDA</vt:lpstr>
      <vt:lpstr>Step ZERO – Setup your Environment</vt:lpstr>
      <vt:lpstr>Step ZERO – Use your own subscription</vt:lpstr>
      <vt:lpstr>Step ZERO – Use MS Lab Environment</vt:lpstr>
      <vt:lpstr>Customer situation </vt:lpstr>
      <vt:lpstr>Customer situation - 2 </vt:lpstr>
      <vt:lpstr>Customer needs </vt:lpstr>
      <vt:lpstr>Customer objections </vt:lpstr>
      <vt:lpstr>Step 1: Review the customer case study</vt:lpstr>
      <vt:lpstr>Step 2: Design the solution</vt:lpstr>
      <vt:lpstr>Common scenarios </vt:lpstr>
      <vt:lpstr>Step 3: Present the solution</vt:lpstr>
      <vt:lpstr>Wrap-up</vt:lpstr>
      <vt:lpstr>Preferred target audience </vt:lpstr>
      <vt:lpstr>Preferred solution </vt:lpstr>
      <vt:lpstr>Preferred solution – Data Management </vt:lpstr>
      <vt:lpstr>Assessment and Migration</vt:lpstr>
      <vt:lpstr>The .NET Portability Analyzer </vt:lpstr>
      <vt:lpstr>Modernization</vt:lpstr>
      <vt:lpstr>DevOps</vt:lpstr>
      <vt:lpstr>Preferred objection handling </vt:lpstr>
      <vt:lpstr>Customer quote </vt:lpstr>
      <vt:lpstr>App modernization</vt:lpstr>
      <vt:lpstr>All content is on GitHub</vt:lpstr>
      <vt:lpstr>Survey</vt:lpstr>
      <vt:lpstr>THANK YOU </vt:lpstr>
      <vt:lpstr>THANK YOU </vt:lpstr>
      <vt:lpstr>THANK YOU </vt:lpstr>
      <vt:lpstr>PowerPoint Presentation</vt:lpstr>
      <vt:lpstr>PowerPoint Presentation</vt:lpstr>
      <vt:lpstr>Customer situation </vt:lpstr>
      <vt:lpstr>Customer situation  </vt:lpstr>
      <vt:lpstr>Customer situation</vt:lpstr>
      <vt:lpstr>Customer situation  </vt:lpstr>
      <vt:lpstr>Customer needs  </vt:lpstr>
      <vt:lpstr>Customer objections </vt:lpstr>
      <vt:lpstr>Step 1: Review the customer case study</vt:lpstr>
      <vt:lpstr>Common scenarios </vt:lpstr>
      <vt:lpstr>Step 2: Design the solution</vt:lpstr>
      <vt:lpstr>Step 3: Present the solution</vt:lpstr>
      <vt:lpstr>Wrap-up</vt:lpstr>
      <vt:lpstr>Preferred target audience </vt:lpstr>
      <vt:lpstr>PowerPoint Presentation</vt:lpstr>
      <vt:lpstr>PowerPoint Presentation</vt:lpstr>
      <vt:lpstr>PowerPoint Presentation</vt:lpstr>
      <vt:lpstr>Preferred solution </vt:lpstr>
      <vt:lpstr>Preferred solution - 2 </vt:lpstr>
      <vt:lpstr>Preferred solution - 3 </vt:lpstr>
      <vt:lpstr>Preferred solution - 4 </vt:lpstr>
      <vt:lpstr>Preferred solution - 5 </vt:lpstr>
      <vt:lpstr>Preferred solution - 6</vt:lpstr>
      <vt:lpstr>Preferred solution - 7 </vt:lpstr>
      <vt:lpstr>Preferred solution - 8 </vt:lpstr>
      <vt:lpstr>Preferred solution - 9 </vt:lpstr>
      <vt:lpstr>Preferred solution - 10 </vt:lpstr>
      <vt:lpstr>Preferred solution – 11 </vt:lpstr>
      <vt:lpstr>Preferred objection handling </vt:lpstr>
      <vt:lpstr>Customer quote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2021-03-12T07:36:41Z</dcterms:modified>
</cp:coreProperties>
</file>